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5"/>
  </p:notesMasterIdLst>
  <p:sldIdLst>
    <p:sldId id="256" r:id="rId2"/>
    <p:sldId id="257" r:id="rId3"/>
    <p:sldId id="279" r:id="rId4"/>
    <p:sldId id="289" r:id="rId5"/>
    <p:sldId id="283" r:id="rId6"/>
    <p:sldId id="280" r:id="rId7"/>
    <p:sldId id="281" r:id="rId8"/>
    <p:sldId id="282" r:id="rId9"/>
    <p:sldId id="285" r:id="rId10"/>
    <p:sldId id="286" r:id="rId11"/>
    <p:sldId id="284" r:id="rId12"/>
    <p:sldId id="287" r:id="rId13"/>
    <p:sldId id="1306" r:id="rId14"/>
    <p:sldId id="1310" r:id="rId15"/>
    <p:sldId id="1313" r:id="rId16"/>
    <p:sldId id="1314" r:id="rId17"/>
    <p:sldId id="1315" r:id="rId18"/>
    <p:sldId id="1311" r:id="rId19"/>
    <p:sldId id="1317" r:id="rId20"/>
    <p:sldId id="1319" r:id="rId21"/>
    <p:sldId id="1318" r:id="rId22"/>
    <p:sldId id="1316" r:id="rId23"/>
    <p:sldId id="1312" r:id="rId24"/>
    <p:sldId id="1320" r:id="rId25"/>
    <p:sldId id="1321" r:id="rId26"/>
    <p:sldId id="1322" r:id="rId27"/>
    <p:sldId id="1323" r:id="rId28"/>
    <p:sldId id="1324" r:id="rId29"/>
    <p:sldId id="1325" r:id="rId30"/>
    <p:sldId id="1326" r:id="rId31"/>
    <p:sldId id="1327" r:id="rId32"/>
    <p:sldId id="1328" r:id="rId33"/>
    <p:sldId id="132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8"/>
    <p:restoredTop sz="86122"/>
  </p:normalViewPr>
  <p:slideViewPr>
    <p:cSldViewPr snapToGrid="0">
      <p:cViewPr varScale="1">
        <p:scale>
          <a:sx n="109" d="100"/>
          <a:sy n="109" d="100"/>
        </p:scale>
        <p:origin x="11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us to think about is avoiding bias and trickery in the visualization we make, and when we’re reading visualizations designed by others. </a:t>
            </a:r>
          </a:p>
          <a:p>
            <a:endParaRPr lang="en-US" dirty="0"/>
          </a:p>
          <a:p>
            <a:r>
              <a:rPr lang="en-US" dirty="0"/>
              <a:t>The first thing to think about when you look at any visualization is your data source and potential biases. Who collected the data being visualized? Was it collected in a way that creates biases? Things to look for include over collection of one group and lack of representation of other groups, poor (or undisclosed) data cleaning practices, etc.. </a:t>
            </a:r>
          </a:p>
          <a:p>
            <a:endParaRPr lang="en-US" dirty="0"/>
          </a:p>
          <a:p>
            <a:r>
              <a:rPr lang="en-US" dirty="0"/>
              <a:t>For example, if we look at this example dataset, can anyone point out any biases?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120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594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a:t>
            </a:r>
            <a:r>
              <a:rPr lang="en-US" baseline="30000" dirty="0"/>
              <a:t>rd</a:t>
            </a:r>
            <a:r>
              <a:rPr lang="en-US" dirty="0"/>
              <a:t> dimension doesn’t add any data to our visualization (depth of bars tells the reader nothing about the data) </a:t>
            </a:r>
          </a:p>
          <a:p>
            <a:r>
              <a:rPr lang="en-US" dirty="0"/>
              <a:t>-Occlusion (ex. Hard to read values for graduates in 2020-21, and undergrads in 2019-20) </a:t>
            </a:r>
          </a:p>
          <a:p>
            <a:r>
              <a:rPr lang="en-US" dirty="0"/>
              <a:t>-Depth distortion (which is higher 19-20 undergraduates or 18-19 undergraduates?) </a:t>
            </a:r>
          </a:p>
        </p:txBody>
      </p:sp>
    </p:spTree>
    <p:extLst>
      <p:ext uri="{BB962C8B-B14F-4D97-AF65-F5344CB8AC3E}">
        <p14:creationId xmlns:p14="http://schemas.microsoft.com/office/powerpoint/2010/main" val="1322157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which is higher 19-20 undergraduates or 18-19 undergraduates?</a:t>
            </a:r>
          </a:p>
        </p:txBody>
      </p:sp>
    </p:spTree>
    <p:extLst>
      <p:ext uri="{BB962C8B-B14F-4D97-AF65-F5344CB8AC3E}">
        <p14:creationId xmlns:p14="http://schemas.microsoft.com/office/powerpoint/2010/main" val="3390743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2D – a little less adhered to than no unjustified 3D, but Tamara’s point is to think about your users’ main task. What do they need to do, and does a visualization make that task easier? This rule of thumb essentially says if the task doesn’t need a 2d visualization then don’t use one. </a:t>
            </a:r>
          </a:p>
        </p:txBody>
      </p:sp>
    </p:spTree>
    <p:extLst>
      <p:ext uri="{BB962C8B-B14F-4D97-AF65-F5344CB8AC3E}">
        <p14:creationId xmlns:p14="http://schemas.microsoft.com/office/powerpoint/2010/main" val="130557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00203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Here’s an example, this visualization shows income, life expectancy, and population of the US over time. I’m going to let you watch the entire animation here. </a:t>
            </a:r>
          </a:p>
        </p:txBody>
      </p:sp>
    </p:spTree>
    <p:extLst>
      <p:ext uri="{BB962C8B-B14F-4D97-AF65-F5344CB8AC3E}">
        <p14:creationId xmlns:p14="http://schemas.microsoft.com/office/powerpoint/2010/main" val="364612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Now, I want you to answer this question for me. Any thoughts? </a:t>
            </a:r>
          </a:p>
        </p:txBody>
      </p:sp>
    </p:spTree>
    <p:extLst>
      <p:ext uri="{BB962C8B-B14F-4D97-AF65-F5344CB8AC3E}">
        <p14:creationId xmlns:p14="http://schemas.microsoft.com/office/powerpoint/2010/main" val="1354384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Now let’s looks at this version of the visualization, which unlike the previous, does not require you to use your memory. </a:t>
            </a:r>
          </a:p>
          <a:p>
            <a:pPr marL="0" marR="0" lvl="0" indent="0" defTabSz="825500" eaLnBrk="1" fontAlgn="auto" latinLnBrk="0" hangingPunct="1">
              <a:lnSpc>
                <a:spcPct val="100000"/>
              </a:lnSpc>
              <a:spcBef>
                <a:spcPts val="0"/>
              </a:spcBef>
              <a:spcAft>
                <a:spcPts val="0"/>
              </a:spcAft>
              <a:buClrTx/>
              <a:buSzTx/>
              <a:buFontTx/>
              <a:buNone/>
              <a:tabLst/>
              <a:defRPr/>
            </a:pPr>
            <a:r>
              <a:rPr lang="en-US" dirty="0"/>
              <a:t>You’ll notice in this case, we record the trajectory. That makes it a lot easier for you to answer my question, because you can use your eyes as opposed to your memory. </a:t>
            </a:r>
          </a:p>
        </p:txBody>
      </p:sp>
    </p:spTree>
    <p:extLst>
      <p:ext uri="{BB962C8B-B14F-4D97-AF65-F5344CB8AC3E}">
        <p14:creationId xmlns:p14="http://schemas.microsoft.com/office/powerpoint/2010/main" val="3220417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a clean interface is much more effective (and realistic) than an immersive representation. </a:t>
            </a:r>
          </a:p>
        </p:txBody>
      </p:sp>
    </p:spTree>
    <p:extLst>
      <p:ext uri="{BB962C8B-B14F-4D97-AF65-F5344CB8AC3E}">
        <p14:creationId xmlns:p14="http://schemas.microsoft.com/office/powerpoint/2010/main" val="2521010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two visualizations that show success rates of scoring from different  positions on a basket ball court. </a:t>
            </a:r>
          </a:p>
          <a:p>
            <a:r>
              <a:rPr lang="en-US" dirty="0"/>
              <a:t>Now, each of these could have been created as an immersive display instead of as a high-resolution visualizations. However, that would require special equipment, it would also limit the user’s access to other equipment (such as their computer or a notebook), and the immersive displays would not give the same high-level overview (the user would have to move around to see different areas of the court and would have to rely on their memory to put together a high-level picture). </a:t>
            </a:r>
          </a:p>
          <a:p>
            <a:endParaRPr lang="en-US" dirty="0"/>
          </a:p>
          <a:p>
            <a:r>
              <a:rPr lang="en-US" dirty="0"/>
              <a:t>Of course there are some cases where immersion is useful. However, more often than not, a high-resolution display can achieve everything you need. </a:t>
            </a:r>
          </a:p>
        </p:txBody>
      </p:sp>
    </p:spTree>
    <p:extLst>
      <p:ext uri="{BB962C8B-B14F-4D97-AF65-F5344CB8AC3E}">
        <p14:creationId xmlns:p14="http://schemas.microsoft.com/office/powerpoint/2010/main" val="44794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us to think about is avoiding bias and trickery in the visualization we make, and when we’re reading visualizations designed by others. </a:t>
            </a:r>
          </a:p>
          <a:p>
            <a:endParaRPr lang="en-US" dirty="0"/>
          </a:p>
          <a:p>
            <a:r>
              <a:rPr lang="en-US" dirty="0"/>
              <a:t>The first thing to think about when you look at any visualization is your data source and potential biases. Who collected the data being visualized? Was it collected in a way that creates biases? Things to look for include over collection of one group and lack of representation of other groups, poor (or undisclosed) data cleaning practices, etc.. </a:t>
            </a:r>
          </a:p>
          <a:p>
            <a:endParaRPr lang="en-US" dirty="0"/>
          </a:p>
          <a:p>
            <a:r>
              <a:rPr lang="en-US" dirty="0"/>
              <a:t>For example, if we look at this example dataset, can anyone point out any biases?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378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Comes from Ben </a:t>
            </a:r>
            <a:r>
              <a:rPr lang="en-US" dirty="0" err="1"/>
              <a:t>Shneiderman</a:t>
            </a:r>
            <a:r>
              <a:rPr lang="en-US" dirty="0"/>
              <a:t>, who legit wrote it in a paper like this. Now, what does this look like in practice? </a:t>
            </a:r>
          </a:p>
        </p:txBody>
      </p:sp>
    </p:spTree>
    <p:extLst>
      <p:ext uri="{BB962C8B-B14F-4D97-AF65-F5344CB8AC3E}">
        <p14:creationId xmlns:p14="http://schemas.microsoft.com/office/powerpoint/2010/main" val="3357433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have a lot of data, let the users see a high-level snapshot of it all at first. This helps them get a sense of the entire landscape of the data they’re looking at. However, still give users the ability to drill down into specific parts of the data. For example, let the user click on any of the boxes in either of these dashboards and zoom in to get a closer, more detailed look at a specific slice of the dataset. </a:t>
            </a:r>
          </a:p>
        </p:txBody>
      </p:sp>
    </p:spTree>
    <p:extLst>
      <p:ext uri="{BB962C8B-B14F-4D97-AF65-F5344CB8AC3E}">
        <p14:creationId xmlns:p14="http://schemas.microsoft.com/office/powerpoint/2010/main" val="3451840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add interaction to a visualization, people will expect an immediate response. Therefore you need to be aware of the amount of time between a click and an update in your visualization. </a:t>
            </a:r>
          </a:p>
        </p:txBody>
      </p:sp>
    </p:spTree>
    <p:extLst>
      <p:ext uri="{BB962C8B-B14F-4D97-AF65-F5344CB8AC3E}">
        <p14:creationId xmlns:p14="http://schemas.microsoft.com/office/powerpoint/2010/main" val="3372515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Luminance is the lightness / darkness of a color. This rule means you should strive to design visualizations such that they are effective based only on luminance, and then worry later about adding in colors and making them aesthetically pleasing. The reasoning here is that once a visualization effectively communicates your data it’s relatively easy to play with hues and saturations to make a visualization look aesthetically appealing, however the opposite is not necessarily true. Also, people are going to look at things in black and white / grayscale. Don’t make your vis useless to people without color printers! </a:t>
            </a:r>
          </a:p>
        </p:txBody>
      </p:sp>
    </p:spTree>
    <p:extLst>
      <p:ext uri="{BB962C8B-B14F-4D97-AF65-F5344CB8AC3E}">
        <p14:creationId xmlns:p14="http://schemas.microsoft.com/office/powerpoint/2010/main" val="1188769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 Changing the color scheme of a dashboard is easy. Designing and implementing an effective overview or drilldown mechanism is not</a:t>
            </a:r>
          </a:p>
        </p:txBody>
      </p:sp>
    </p:spTree>
    <p:extLst>
      <p:ext uri="{BB962C8B-B14F-4D97-AF65-F5344CB8AC3E}">
        <p14:creationId xmlns:p14="http://schemas.microsoft.com/office/powerpoint/2010/main" val="729187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295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don’t have access to raw data, careful critical reading of visualizations can show biases present in the under laying data. </a:t>
            </a:r>
          </a:p>
          <a:p>
            <a:endParaRPr lang="en-US" dirty="0"/>
          </a:p>
          <a:p>
            <a:r>
              <a:rPr lang="en-US" dirty="0"/>
              <a:t>For example, you could look at either of these charts and postulate that the underlaying data might only be divided into women and not women and therefore misses groups of people.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1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point to think about is designing contentiously and reading critically. </a:t>
            </a:r>
          </a:p>
          <a:p>
            <a:r>
              <a:rPr lang="en-US" dirty="0"/>
              <a:t>We know goals and data types inform what kind of visualization is appropriate to use. And we can use this information to inform our reading of visualizations. </a:t>
            </a:r>
          </a:p>
          <a:p>
            <a:r>
              <a:rPr lang="en-US" dirty="0"/>
              <a:t>For example, can anyone point out the issue with this chart based on what we just discussed with respect to line charts?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74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that visualizations can be deceptive is through the aspect ratio chosen for them. </a:t>
            </a:r>
          </a:p>
          <a:p>
            <a:endParaRPr lang="en-US" dirty="0"/>
          </a:p>
          <a:p>
            <a:r>
              <a:rPr lang="en-US" dirty="0"/>
              <a:t>For example here I’m showing one chart with 3 different aspect ratios. You can see when I stretch the chart width-wise, my changes look much less dramatic. </a:t>
            </a:r>
          </a:p>
          <a:p>
            <a:r>
              <a:rPr lang="en-US" dirty="0"/>
              <a:t>Likewise, when I squish it  width-wise my changes look far more dramatic.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54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another way to bias a chart is by choosing unexpected or unusual axis ranges. For example here I have the same data plotted 4 times. In each plot I use a different range of values on the y-axis. </a:t>
            </a:r>
          </a:p>
          <a:p>
            <a:r>
              <a:rPr lang="en-US" dirty="0"/>
              <a:t>The first is chosen to make engineering look even smaller, the second is chosen to make health look even better, and the third employs both of these tricks at once.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533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Strange categorization where one group is far larger than the others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874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start at 0, </a:t>
            </a:r>
          </a:p>
          <a:p>
            <a:r>
              <a:rPr lang="en-US" dirty="0"/>
              <a:t>Strange categories that don’t span a lot of area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3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tiny range shown on the y-axis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98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144350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9/20/24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Communicating with Data –Deceptive Visualizations &amp; Design Rules of Thumb</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75227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3650673" y="332786"/>
            <a:ext cx="4341043" cy="3970318"/>
          </a:xfrm>
          <a:prstGeom prst="rect">
            <a:avLst/>
          </a:prstGeom>
          <a:noFill/>
        </p:spPr>
        <p:txBody>
          <a:bodyPr wrap="square" lIns="91440" tIns="45720" rIns="91440" bIns="45720">
            <a:spAutoFit/>
          </a:bodyPr>
          <a:lstStyle/>
          <a:p>
            <a:pPr defTabSz="914400"/>
            <a:r>
              <a:rPr lang="en-US" sz="2400" dirty="0">
                <a:ln w="0"/>
                <a:solidFill>
                  <a:schemeClr val="tx1">
                    <a:lumMod val="75000"/>
                    <a:lumOff val="25000"/>
                  </a:schemeClr>
                </a:solidFill>
              </a:rPr>
              <a:t>Take a critical look at this chart. Notice anything?</a:t>
            </a:r>
          </a:p>
          <a:p>
            <a:pPr defTabSz="914400"/>
            <a:endParaRPr lang="en-US" sz="2400" dirty="0">
              <a:ln w="0"/>
              <a:solidFill>
                <a:schemeClr val="tx1">
                  <a:lumMod val="75000"/>
                  <a:lumOff val="25000"/>
                </a:schemeClr>
              </a:solidFill>
            </a:endParaRPr>
          </a:p>
          <a:p>
            <a:pPr defTabSz="914400"/>
            <a:r>
              <a:rPr lang="en-US" sz="2400" dirty="0">
                <a:ln w="0"/>
                <a:solidFill>
                  <a:schemeClr val="tx1">
                    <a:lumMod val="75000"/>
                    <a:lumOff val="25000"/>
                  </a:schemeClr>
                </a:solidFill>
              </a:rPr>
              <a:t>Re-design the chart (you can add more data if you want)</a:t>
            </a:r>
          </a:p>
        </p:txBody>
      </p:sp>
    </p:spTree>
    <p:extLst>
      <p:ext uri="{BB962C8B-B14F-4D97-AF65-F5344CB8AC3E}">
        <p14:creationId xmlns:p14="http://schemas.microsoft.com/office/powerpoint/2010/main" val="277707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7" name="Rectangle 6">
            <a:extLst>
              <a:ext uri="{FF2B5EF4-FFF2-40B4-BE49-F238E27FC236}">
                <a16:creationId xmlns:a16="http://schemas.microsoft.com/office/drawing/2014/main" id="{B0162C42-2D3D-7441-B8AC-69E0384DCBB7}"/>
              </a:ext>
            </a:extLst>
          </p:cNvPr>
          <p:cNvSpPr/>
          <p:nvPr/>
        </p:nvSpPr>
        <p:spPr>
          <a:xfrm>
            <a:off x="3553691" y="813525"/>
            <a:ext cx="4341043" cy="1754326"/>
          </a:xfrm>
          <a:prstGeom prst="rect">
            <a:avLst/>
          </a:prstGeom>
          <a:noFill/>
        </p:spPr>
        <p:txBody>
          <a:bodyPr wrap="square" lIns="91440" tIns="45720" rIns="91440" bIns="45720">
            <a:spAutoFit/>
          </a:bodyPr>
          <a:lstStyle/>
          <a:p>
            <a:pPr defTabSz="914400"/>
            <a:r>
              <a:rPr lang="en-US" sz="2400" dirty="0">
                <a:ln w="0"/>
                <a:solidFill>
                  <a:schemeClr val="tx1">
                    <a:lumMod val="75000"/>
                    <a:lumOff val="25000"/>
                  </a:schemeClr>
                </a:solidFill>
              </a:rPr>
              <a:t>Take a critical look at this chart. Notice anything?</a:t>
            </a:r>
          </a:p>
        </p:txBody>
      </p:sp>
    </p:spTree>
    <p:extLst>
      <p:ext uri="{BB962C8B-B14F-4D97-AF65-F5344CB8AC3E}">
        <p14:creationId xmlns:p14="http://schemas.microsoft.com/office/powerpoint/2010/main" val="798219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2156524"/>
            <a:ext cx="5253387" cy="4331740"/>
          </a:xfrm>
          <a:prstGeom prst="rect">
            <a:avLst/>
          </a:prstGeom>
        </p:spPr>
      </p:pic>
      <p:sp>
        <p:nvSpPr>
          <p:cNvPr id="8" name="Rectangle 7">
            <a:extLst>
              <a:ext uri="{FF2B5EF4-FFF2-40B4-BE49-F238E27FC236}">
                <a16:creationId xmlns:a16="http://schemas.microsoft.com/office/drawing/2014/main" id="{E31DC6C2-29D3-164C-B67C-36041DA46969}"/>
              </a:ext>
            </a:extLst>
          </p:cNvPr>
          <p:cNvSpPr/>
          <p:nvPr/>
        </p:nvSpPr>
        <p:spPr>
          <a:xfrm>
            <a:off x="3539836" y="596615"/>
            <a:ext cx="4341043" cy="1938992"/>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chemeClr val="tx1">
                    <a:lumMod val="75000"/>
                    <a:lumOff val="25000"/>
                  </a:schemeClr>
                </a:solidFill>
                <a:uLnTx/>
                <a:uFillTx/>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w="0"/>
              <a:solidFill>
                <a:schemeClr val="tx1">
                  <a:lumMod val="75000"/>
                  <a:lumOff val="25000"/>
                </a:schemeClr>
              </a:solidFill>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0"/>
                <a:solidFill>
                  <a:schemeClr val="tx1">
                    <a:lumMod val="75000"/>
                    <a:lumOff val="25000"/>
                  </a:schemeClr>
                </a:solidFill>
                <a:uLnTx/>
                <a:uFillTx/>
                <a:ea typeface="+mn-ea"/>
                <a:cs typeface="+mn-cs"/>
              </a:rPr>
              <a:t>Re-design the chart (you can add more data if you want)</a:t>
            </a:r>
          </a:p>
        </p:txBody>
      </p:sp>
    </p:spTree>
    <p:extLst>
      <p:ext uri="{BB962C8B-B14F-4D97-AF65-F5344CB8AC3E}">
        <p14:creationId xmlns:p14="http://schemas.microsoft.com/office/powerpoint/2010/main" val="57505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5" name="Title 1">
            <a:extLst>
              <a:ext uri="{FF2B5EF4-FFF2-40B4-BE49-F238E27FC236}">
                <a16:creationId xmlns:a16="http://schemas.microsoft.com/office/drawing/2014/main" id="{5B1B98FA-4D49-09DA-41E4-CD990AB78A98}"/>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
        <p:nvSpPr>
          <p:cNvPr id="6" name="Text Placeholder 2">
            <a:extLst>
              <a:ext uri="{FF2B5EF4-FFF2-40B4-BE49-F238E27FC236}">
                <a16:creationId xmlns:a16="http://schemas.microsoft.com/office/drawing/2014/main" id="{8F1B557E-DF4F-D537-E084-5F5AE3E1C87A}"/>
              </a:ext>
            </a:extLst>
          </p:cNvPr>
          <p:cNvSpPr txBox="1">
            <a:spLocks/>
          </p:cNvSpPr>
          <p:nvPr/>
        </p:nvSpPr>
        <p:spPr>
          <a:xfrm>
            <a:off x="3437304" y="753696"/>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15950" indent="-457200">
              <a:spcBef>
                <a:spcPts val="400"/>
              </a:spcBef>
              <a:buFont typeface="+mj-lt"/>
              <a:buAutoNum type="arabicParenR"/>
            </a:pPr>
            <a:r>
              <a:rPr lang="en-US" sz="2400" dirty="0"/>
              <a:t>No unjustified 3D / 2D</a:t>
            </a:r>
          </a:p>
          <a:p>
            <a:pPr marL="615950" indent="-457200">
              <a:spcBef>
                <a:spcPts val="400"/>
              </a:spcBef>
              <a:buFont typeface="+mj-lt"/>
              <a:buAutoNum type="arabicParenR"/>
            </a:pPr>
            <a:endParaRPr lang="en-US" sz="2400" dirty="0"/>
          </a:p>
          <a:p>
            <a:pPr marL="615950" indent="-457200">
              <a:buFont typeface="+mj-lt"/>
              <a:buAutoNum type="arabicParenR"/>
            </a:pPr>
            <a:endParaRPr lang="en-US" sz="2400" dirty="0"/>
          </a:p>
        </p:txBody>
      </p:sp>
    </p:spTree>
    <p:extLst>
      <p:ext uri="{BB962C8B-B14F-4D97-AF65-F5344CB8AC3E}">
        <p14:creationId xmlns:p14="http://schemas.microsoft.com/office/powerpoint/2010/main" val="3385408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5" name="“The number of information-carrying (variable) dimensions depicted should not exceed the number of dimensions in the data.”">
            <a:extLst>
              <a:ext uri="{FF2B5EF4-FFF2-40B4-BE49-F238E27FC236}">
                <a16:creationId xmlns:a16="http://schemas.microsoft.com/office/drawing/2014/main" id="{2E4171F5-5729-B749-859C-11524738F842}"/>
              </a:ext>
            </a:extLst>
          </p:cNvPr>
          <p:cNvSpPr txBox="1"/>
          <p:nvPr/>
        </p:nvSpPr>
        <p:spPr>
          <a:xfrm>
            <a:off x="463550" y="2327335"/>
            <a:ext cx="112712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just">
              <a:defRPr sz="4800"/>
            </a:lvl1pPr>
          </a:lstStyle>
          <a:p>
            <a:pPr algn="l" defTabSz="412750" hangingPunct="0">
              <a:defRPr/>
            </a:pPr>
            <a:endParaRPr sz="2400" kern="0" dirty="0">
              <a:solidFill>
                <a:srgbClr val="000000"/>
              </a:solidFill>
              <a:latin typeface="Gill Sans"/>
              <a:sym typeface="Gill Sans"/>
            </a:endParaRPr>
          </a:p>
        </p:txBody>
      </p:sp>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540369" y="304800"/>
            <a:ext cx="8518280" cy="2386013"/>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spcBef>
                <a:spcPts val="0"/>
              </a:spcBef>
              <a:buNone/>
            </a:pPr>
            <a:r>
              <a:rPr lang="en-US" sz="2400" b="1" dirty="0"/>
              <a:t>No unjustified 3D</a:t>
            </a:r>
          </a:p>
          <a:p>
            <a:pPr marL="158750" indent="0">
              <a:spcBef>
                <a:spcPts val="0"/>
              </a:spcBef>
              <a:buNone/>
            </a:pPr>
            <a:r>
              <a:rPr lang="en-US" sz="2400" b="1" dirty="0"/>
              <a:t> – </a:t>
            </a:r>
            <a:r>
              <a:rPr lang="en-US" sz="2400" dirty="0">
                <a:solidFill>
                  <a:srgbClr val="FF0000"/>
                </a:solidFill>
              </a:rPr>
              <a:t>What do we gain from using 3D here? (What does the 3</a:t>
            </a:r>
            <a:r>
              <a:rPr lang="en-US" sz="2400" baseline="30000" dirty="0">
                <a:solidFill>
                  <a:srgbClr val="FF0000"/>
                </a:solidFill>
              </a:rPr>
              <a:t>rd </a:t>
            </a:r>
            <a:r>
              <a:rPr lang="en-US" sz="2400" dirty="0">
                <a:solidFill>
                  <a:srgbClr val="FF0000"/>
                </a:solidFill>
              </a:rPr>
              <a:t>dimension encode?) </a:t>
            </a:r>
          </a:p>
          <a:p>
            <a:pPr marL="158750" indent="0">
              <a:spcBef>
                <a:spcPts val="0"/>
              </a:spcBef>
              <a:buNone/>
            </a:pPr>
            <a:r>
              <a:rPr lang="en-US" sz="2400" b="1" dirty="0"/>
              <a:t>–</a:t>
            </a:r>
            <a:r>
              <a:rPr lang="en-US" sz="2400" dirty="0">
                <a:solidFill>
                  <a:srgbClr val="FF0000"/>
                </a:solidFill>
              </a:rPr>
              <a:t> What do we lose from using 3D here? </a:t>
            </a:r>
          </a:p>
        </p:txBody>
      </p:sp>
      <p:sp>
        <p:nvSpPr>
          <p:cNvPr id="2" name="Title 1">
            <a:extLst>
              <a:ext uri="{FF2B5EF4-FFF2-40B4-BE49-F238E27FC236}">
                <a16:creationId xmlns:a16="http://schemas.microsoft.com/office/drawing/2014/main" id="{323159C6-4AF9-B233-FEED-3C4A4F8F9D18}"/>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pic>
        <p:nvPicPr>
          <p:cNvPr id="6" name="Picture 5" descr="A graph of a graduate and a graduate&#10;&#10;Description automatically generated with medium confidence">
            <a:extLst>
              <a:ext uri="{FF2B5EF4-FFF2-40B4-BE49-F238E27FC236}">
                <a16:creationId xmlns:a16="http://schemas.microsoft.com/office/drawing/2014/main" id="{3F7DFAFE-8AEE-C9F9-2669-48B0EEC0B2F2}"/>
              </a:ext>
            </a:extLst>
          </p:cNvPr>
          <p:cNvPicPr>
            <a:picLocks noChangeAspect="1"/>
          </p:cNvPicPr>
          <p:nvPr/>
        </p:nvPicPr>
        <p:blipFill>
          <a:blip r:embed="rId3"/>
          <a:stretch>
            <a:fillRect/>
          </a:stretch>
        </p:blipFill>
        <p:spPr>
          <a:xfrm>
            <a:off x="3399692" y="2327335"/>
            <a:ext cx="8482794" cy="2702851"/>
          </a:xfrm>
          <a:prstGeom prst="rect">
            <a:avLst/>
          </a:prstGeom>
        </p:spPr>
      </p:pic>
    </p:spTree>
    <p:extLst>
      <p:ext uri="{BB962C8B-B14F-4D97-AF65-F5344CB8AC3E}">
        <p14:creationId xmlns:p14="http://schemas.microsoft.com/office/powerpoint/2010/main" val="3698758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409077" y="374161"/>
            <a:ext cx="8530004" cy="1027113"/>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buNone/>
            </a:pPr>
            <a:r>
              <a:rPr lang="en-US" sz="2800" b="1" dirty="0"/>
              <a:t>No unjustified 3D</a:t>
            </a:r>
            <a:endParaRPr lang="en-US" sz="2700" dirty="0"/>
          </a:p>
          <a:p>
            <a:pPr marL="158750" indent="0">
              <a:buNone/>
            </a:pPr>
            <a:endParaRPr lang="en-US" sz="2800" b="1" dirty="0"/>
          </a:p>
        </p:txBody>
      </p:sp>
      <p:sp>
        <p:nvSpPr>
          <p:cNvPr id="2" name="Title 1">
            <a:extLst>
              <a:ext uri="{FF2B5EF4-FFF2-40B4-BE49-F238E27FC236}">
                <a16:creationId xmlns:a16="http://schemas.microsoft.com/office/drawing/2014/main" id="{EC26ABB8-2823-2CAE-2FFE-0B0ADA9BB1DD}"/>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pic>
        <p:nvPicPr>
          <p:cNvPr id="10" name="Picture 9" descr="A graph with a red arrow pointing to a graph&#10;&#10;Description automatically generated">
            <a:extLst>
              <a:ext uri="{FF2B5EF4-FFF2-40B4-BE49-F238E27FC236}">
                <a16:creationId xmlns:a16="http://schemas.microsoft.com/office/drawing/2014/main" id="{5AB7D447-2588-6276-AAE4-3245CED37822}"/>
              </a:ext>
            </a:extLst>
          </p:cNvPr>
          <p:cNvPicPr>
            <a:picLocks noChangeAspect="1"/>
          </p:cNvPicPr>
          <p:nvPr/>
        </p:nvPicPr>
        <p:blipFill>
          <a:blip r:embed="rId3"/>
          <a:stretch>
            <a:fillRect/>
          </a:stretch>
        </p:blipFill>
        <p:spPr>
          <a:xfrm>
            <a:off x="3409077" y="1768994"/>
            <a:ext cx="8789010" cy="3717405"/>
          </a:xfrm>
          <a:prstGeom prst="rect">
            <a:avLst/>
          </a:prstGeom>
        </p:spPr>
      </p:pic>
    </p:spTree>
    <p:extLst>
      <p:ext uri="{BB962C8B-B14F-4D97-AF65-F5344CB8AC3E}">
        <p14:creationId xmlns:p14="http://schemas.microsoft.com/office/powerpoint/2010/main" val="264359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413369" y="503115"/>
            <a:ext cx="11728450" cy="1027113"/>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spcBef>
                <a:spcPts val="0"/>
              </a:spcBef>
              <a:buNone/>
            </a:pPr>
            <a:r>
              <a:rPr lang="en-US" sz="2800" b="1" dirty="0"/>
              <a:t>No unjustified 2D</a:t>
            </a:r>
          </a:p>
        </p:txBody>
      </p:sp>
      <p:sp>
        <p:nvSpPr>
          <p:cNvPr id="5" name="“The number of information-carrying (variable) dimensions depicted should not exceed the number of dimensions in the data.”">
            <a:extLst>
              <a:ext uri="{FF2B5EF4-FFF2-40B4-BE49-F238E27FC236}">
                <a16:creationId xmlns:a16="http://schemas.microsoft.com/office/drawing/2014/main" id="{2E4171F5-5729-B749-859C-11524738F842}"/>
              </a:ext>
            </a:extLst>
          </p:cNvPr>
          <p:cNvSpPr txBox="1"/>
          <p:nvPr/>
        </p:nvSpPr>
        <p:spPr>
          <a:xfrm>
            <a:off x="463550" y="2327335"/>
            <a:ext cx="112712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just">
              <a:defRPr sz="4800"/>
            </a:lvl1pPr>
          </a:lstStyle>
          <a:p>
            <a:pPr algn="l" defTabSz="412750" hangingPunct="0">
              <a:defRPr/>
            </a:pPr>
            <a:endParaRPr sz="2400" kern="0" dirty="0">
              <a:solidFill>
                <a:srgbClr val="000000"/>
              </a:solidFill>
              <a:latin typeface="Gill Sans"/>
              <a:sym typeface="Gill Sans"/>
            </a:endParaRPr>
          </a:p>
        </p:txBody>
      </p:sp>
      <p:pic>
        <p:nvPicPr>
          <p:cNvPr id="6" name="Picture 5" descr="Diagram&#10;&#10;Description automatically generated">
            <a:extLst>
              <a:ext uri="{FF2B5EF4-FFF2-40B4-BE49-F238E27FC236}">
                <a16:creationId xmlns:a16="http://schemas.microsoft.com/office/drawing/2014/main" id="{6750E282-3BA8-2D46-A9C3-13643AD58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965" y="1941513"/>
            <a:ext cx="3913510" cy="4337050"/>
          </a:xfrm>
          <a:prstGeom prst="rect">
            <a:avLst/>
          </a:prstGeom>
        </p:spPr>
      </p:pic>
      <p:sp>
        <p:nvSpPr>
          <p:cNvPr id="10" name="Text Placeholder 2">
            <a:extLst>
              <a:ext uri="{FF2B5EF4-FFF2-40B4-BE49-F238E27FC236}">
                <a16:creationId xmlns:a16="http://schemas.microsoft.com/office/drawing/2014/main" id="{C0F9B111-62FD-A74C-9DB4-F6B302FED43B}"/>
              </a:ext>
            </a:extLst>
          </p:cNvPr>
          <p:cNvSpPr txBox="1">
            <a:spLocks/>
          </p:cNvSpPr>
          <p:nvPr/>
        </p:nvSpPr>
        <p:spPr>
          <a:xfrm>
            <a:off x="3477480" y="1123837"/>
            <a:ext cx="5457794" cy="3682207"/>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spcBef>
                <a:spcPts val="0"/>
              </a:spcBef>
              <a:buNone/>
            </a:pPr>
            <a:r>
              <a:rPr lang="en-US" sz="2800" dirty="0"/>
              <a:t>Your task:  </a:t>
            </a:r>
            <a:r>
              <a:rPr lang="en-US" sz="2800" dirty="0">
                <a:solidFill>
                  <a:srgbClr val="FF0000"/>
                </a:solidFill>
              </a:rPr>
              <a:t>What color is Delta?</a:t>
            </a:r>
          </a:p>
        </p:txBody>
      </p:sp>
      <p:sp>
        <p:nvSpPr>
          <p:cNvPr id="2" name="Title 1">
            <a:extLst>
              <a:ext uri="{FF2B5EF4-FFF2-40B4-BE49-F238E27FC236}">
                <a16:creationId xmlns:a16="http://schemas.microsoft.com/office/drawing/2014/main" id="{B48F6A31-F6DD-8B13-1540-CB4FE0FC8A57}"/>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1425548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5" name="“The number of information-carrying (variable) dimensions depicted should not exceed the number of dimensions in the data.”">
            <a:extLst>
              <a:ext uri="{FF2B5EF4-FFF2-40B4-BE49-F238E27FC236}">
                <a16:creationId xmlns:a16="http://schemas.microsoft.com/office/drawing/2014/main" id="{2E4171F5-5729-B749-859C-11524738F842}"/>
              </a:ext>
            </a:extLst>
          </p:cNvPr>
          <p:cNvSpPr txBox="1"/>
          <p:nvPr/>
        </p:nvSpPr>
        <p:spPr>
          <a:xfrm>
            <a:off x="463550" y="2327335"/>
            <a:ext cx="112712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just">
              <a:defRPr sz="4800"/>
            </a:lvl1pPr>
          </a:lstStyle>
          <a:p>
            <a:pPr algn="l" defTabSz="412750" hangingPunct="0">
              <a:defRPr/>
            </a:pPr>
            <a:endParaRPr sz="2400" kern="0" dirty="0">
              <a:solidFill>
                <a:srgbClr val="000000"/>
              </a:solidFill>
              <a:latin typeface="Gill Sans"/>
              <a:sym typeface="Gill Sans"/>
            </a:endParaRPr>
          </a:p>
        </p:txBody>
      </p:sp>
      <p:sp>
        <p:nvSpPr>
          <p:cNvPr id="10" name="Text Placeholder 2">
            <a:extLst>
              <a:ext uri="{FF2B5EF4-FFF2-40B4-BE49-F238E27FC236}">
                <a16:creationId xmlns:a16="http://schemas.microsoft.com/office/drawing/2014/main" id="{C0F9B111-62FD-A74C-9DB4-F6B302FED43B}"/>
              </a:ext>
            </a:extLst>
          </p:cNvPr>
          <p:cNvSpPr txBox="1">
            <a:spLocks/>
          </p:cNvSpPr>
          <p:nvPr/>
        </p:nvSpPr>
        <p:spPr>
          <a:xfrm>
            <a:off x="4867306" y="2578894"/>
            <a:ext cx="5457794" cy="3682207"/>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spcBef>
                <a:spcPts val="0"/>
              </a:spcBef>
              <a:buNone/>
            </a:pPr>
            <a:endParaRPr lang="en-US" sz="2800" dirty="0">
              <a:solidFill>
                <a:srgbClr val="FF0000"/>
              </a:solidFill>
            </a:endParaRPr>
          </a:p>
        </p:txBody>
      </p:sp>
      <p:graphicFrame>
        <p:nvGraphicFramePr>
          <p:cNvPr id="2" name="Table 2">
            <a:extLst>
              <a:ext uri="{FF2B5EF4-FFF2-40B4-BE49-F238E27FC236}">
                <a16:creationId xmlns:a16="http://schemas.microsoft.com/office/drawing/2014/main" id="{74C7CC83-2F0D-8746-8CCA-89E37099BDA5}"/>
              </a:ext>
            </a:extLst>
          </p:cNvPr>
          <p:cNvGraphicFramePr>
            <a:graphicFrameLocks noGrp="1"/>
          </p:cNvGraphicFramePr>
          <p:nvPr>
            <p:extLst>
              <p:ext uri="{D42A27DB-BD31-4B8C-83A1-F6EECF244321}">
                <p14:modId xmlns:p14="http://schemas.microsoft.com/office/powerpoint/2010/main" val="945826736"/>
              </p:ext>
            </p:extLst>
          </p:nvPr>
        </p:nvGraphicFramePr>
        <p:xfrm>
          <a:off x="5282420" y="2168839"/>
          <a:ext cx="4357704" cy="3703320"/>
        </p:xfrm>
        <a:graphic>
          <a:graphicData uri="http://schemas.openxmlformats.org/drawingml/2006/table">
            <a:tbl>
              <a:tblPr firstRow="1" bandRow="1">
                <a:tableStyleId>{5940675A-B579-460E-94D1-54222C63F5DA}</a:tableStyleId>
              </a:tblPr>
              <a:tblGrid>
                <a:gridCol w="2178852">
                  <a:extLst>
                    <a:ext uri="{9D8B030D-6E8A-4147-A177-3AD203B41FA5}">
                      <a16:colId xmlns:a16="http://schemas.microsoft.com/office/drawing/2014/main" val="1691058791"/>
                    </a:ext>
                  </a:extLst>
                </a:gridCol>
                <a:gridCol w="2178852">
                  <a:extLst>
                    <a:ext uri="{9D8B030D-6E8A-4147-A177-3AD203B41FA5}">
                      <a16:colId xmlns:a16="http://schemas.microsoft.com/office/drawing/2014/main" val="372982285"/>
                    </a:ext>
                  </a:extLst>
                </a:gridCol>
              </a:tblGrid>
              <a:tr h="299853">
                <a:tc>
                  <a:txBody>
                    <a:bodyPr/>
                    <a:lstStyle/>
                    <a:p>
                      <a:r>
                        <a:rPr lang="en-US" sz="2400" dirty="0">
                          <a:solidFill>
                            <a:schemeClr val="bg1"/>
                          </a:solidFill>
                        </a:rPr>
                        <a:t>Node</a:t>
                      </a:r>
                    </a:p>
                  </a:txBody>
                  <a:tcPr marL="45720" marR="45720" marT="22860" marB="22860">
                    <a:solidFill>
                      <a:schemeClr val="tx2"/>
                    </a:solidFill>
                  </a:tcPr>
                </a:tc>
                <a:tc>
                  <a:txBody>
                    <a:bodyPr/>
                    <a:lstStyle/>
                    <a:p>
                      <a:r>
                        <a:rPr lang="en-US" sz="2400" dirty="0">
                          <a:solidFill>
                            <a:schemeClr val="bg1"/>
                          </a:solidFill>
                        </a:rPr>
                        <a:t>Color</a:t>
                      </a:r>
                    </a:p>
                  </a:txBody>
                  <a:tcPr marL="45720" marR="45720" marT="22860" marB="22860">
                    <a:solidFill>
                      <a:schemeClr val="tx2"/>
                    </a:solidFill>
                  </a:tcPr>
                </a:tc>
                <a:extLst>
                  <a:ext uri="{0D108BD9-81ED-4DB2-BD59-A6C34878D82A}">
                    <a16:rowId xmlns:a16="http://schemas.microsoft.com/office/drawing/2014/main" val="1026452662"/>
                  </a:ext>
                </a:extLst>
              </a:tr>
              <a:tr h="337863">
                <a:tc>
                  <a:txBody>
                    <a:bodyPr/>
                    <a:lstStyle/>
                    <a:p>
                      <a:pPr algn="l"/>
                      <a:r>
                        <a:rPr lang="en-US" sz="2400" dirty="0"/>
                        <a:t>Alpha</a:t>
                      </a:r>
                    </a:p>
                  </a:txBody>
                  <a:tcPr marL="45720" marR="45720" marT="22860" marB="22860"/>
                </a:tc>
                <a:tc>
                  <a:txBody>
                    <a:bodyPr/>
                    <a:lstStyle/>
                    <a:p>
                      <a:pPr algn="l"/>
                      <a:r>
                        <a:rPr lang="en-US" sz="2400" dirty="0"/>
                        <a:t>White</a:t>
                      </a:r>
                    </a:p>
                  </a:txBody>
                  <a:tcPr marL="45720" marR="45720" marT="22860" marB="22860"/>
                </a:tc>
                <a:extLst>
                  <a:ext uri="{0D108BD9-81ED-4DB2-BD59-A6C34878D82A}">
                    <a16:rowId xmlns:a16="http://schemas.microsoft.com/office/drawing/2014/main" val="4121106865"/>
                  </a:ext>
                </a:extLst>
              </a:tr>
              <a:tr h="337863">
                <a:tc>
                  <a:txBody>
                    <a:bodyPr/>
                    <a:lstStyle/>
                    <a:p>
                      <a:pPr algn="l"/>
                      <a:r>
                        <a:rPr lang="en-US" sz="2400" dirty="0"/>
                        <a:t>Beta</a:t>
                      </a:r>
                    </a:p>
                  </a:txBody>
                  <a:tcPr marL="45720" marR="45720" marT="22860" marB="22860"/>
                </a:tc>
                <a:tc>
                  <a:txBody>
                    <a:bodyPr/>
                    <a:lstStyle/>
                    <a:p>
                      <a:pPr algn="l"/>
                      <a:r>
                        <a:rPr lang="en-US" sz="2400" dirty="0"/>
                        <a:t>Maroon</a:t>
                      </a:r>
                    </a:p>
                  </a:txBody>
                  <a:tcPr marL="45720" marR="45720" marT="22860" marB="22860"/>
                </a:tc>
                <a:extLst>
                  <a:ext uri="{0D108BD9-81ED-4DB2-BD59-A6C34878D82A}">
                    <a16:rowId xmlns:a16="http://schemas.microsoft.com/office/drawing/2014/main" val="3031315982"/>
                  </a:ext>
                </a:extLst>
              </a:tr>
              <a:tr h="337863">
                <a:tc>
                  <a:txBody>
                    <a:bodyPr/>
                    <a:lstStyle/>
                    <a:p>
                      <a:pPr algn="l"/>
                      <a:r>
                        <a:rPr lang="en-US" sz="2400" dirty="0"/>
                        <a:t>Delta</a:t>
                      </a:r>
                    </a:p>
                  </a:txBody>
                  <a:tcPr marL="45720" marR="45720" marT="22860" marB="22860"/>
                </a:tc>
                <a:tc>
                  <a:txBody>
                    <a:bodyPr/>
                    <a:lstStyle/>
                    <a:p>
                      <a:pPr algn="l"/>
                      <a:r>
                        <a:rPr lang="en-US" sz="2400" dirty="0"/>
                        <a:t>Purple</a:t>
                      </a:r>
                    </a:p>
                  </a:txBody>
                  <a:tcPr marL="45720" marR="45720" marT="22860" marB="22860"/>
                </a:tc>
                <a:extLst>
                  <a:ext uri="{0D108BD9-81ED-4DB2-BD59-A6C34878D82A}">
                    <a16:rowId xmlns:a16="http://schemas.microsoft.com/office/drawing/2014/main" val="35951228"/>
                  </a:ext>
                </a:extLst>
              </a:tr>
              <a:tr h="337863">
                <a:tc>
                  <a:txBody>
                    <a:bodyPr/>
                    <a:lstStyle/>
                    <a:p>
                      <a:pPr algn="l"/>
                      <a:r>
                        <a:rPr lang="en-US" sz="2400" dirty="0"/>
                        <a:t>Epsilon</a:t>
                      </a:r>
                    </a:p>
                  </a:txBody>
                  <a:tcPr marL="45720" marR="45720" marT="22860" marB="22860"/>
                </a:tc>
                <a:tc>
                  <a:txBody>
                    <a:bodyPr/>
                    <a:lstStyle/>
                    <a:p>
                      <a:pPr algn="l"/>
                      <a:r>
                        <a:rPr lang="en-US" sz="2400" dirty="0"/>
                        <a:t>Teal</a:t>
                      </a:r>
                    </a:p>
                  </a:txBody>
                  <a:tcPr marL="45720" marR="45720" marT="22860" marB="22860"/>
                </a:tc>
                <a:extLst>
                  <a:ext uri="{0D108BD9-81ED-4DB2-BD59-A6C34878D82A}">
                    <a16:rowId xmlns:a16="http://schemas.microsoft.com/office/drawing/2014/main" val="1676502849"/>
                  </a:ext>
                </a:extLst>
              </a:tr>
              <a:tr h="337863">
                <a:tc>
                  <a:txBody>
                    <a:bodyPr/>
                    <a:lstStyle/>
                    <a:p>
                      <a:pPr algn="l"/>
                      <a:r>
                        <a:rPr lang="en-US" sz="2400" dirty="0"/>
                        <a:t>Eta</a:t>
                      </a:r>
                    </a:p>
                  </a:txBody>
                  <a:tcPr marL="45720" marR="45720" marT="22860" marB="22860"/>
                </a:tc>
                <a:tc>
                  <a:txBody>
                    <a:bodyPr/>
                    <a:lstStyle/>
                    <a:p>
                      <a:pPr algn="l"/>
                      <a:r>
                        <a:rPr lang="en-US" sz="2400" dirty="0"/>
                        <a:t>Mustard Yellow</a:t>
                      </a:r>
                    </a:p>
                  </a:txBody>
                  <a:tcPr marL="45720" marR="45720" marT="22860" marB="22860"/>
                </a:tc>
                <a:extLst>
                  <a:ext uri="{0D108BD9-81ED-4DB2-BD59-A6C34878D82A}">
                    <a16:rowId xmlns:a16="http://schemas.microsoft.com/office/drawing/2014/main" val="2240306708"/>
                  </a:ext>
                </a:extLst>
              </a:tr>
              <a:tr h="337863">
                <a:tc>
                  <a:txBody>
                    <a:bodyPr/>
                    <a:lstStyle/>
                    <a:p>
                      <a:pPr algn="l"/>
                      <a:r>
                        <a:rPr lang="en-US" sz="2400" dirty="0"/>
                        <a:t>Gamma</a:t>
                      </a:r>
                    </a:p>
                  </a:txBody>
                  <a:tcPr marL="45720" marR="45720" marT="22860" marB="22860"/>
                </a:tc>
                <a:tc>
                  <a:txBody>
                    <a:bodyPr/>
                    <a:lstStyle/>
                    <a:p>
                      <a:pPr algn="l"/>
                      <a:r>
                        <a:rPr lang="en-US" sz="2400" dirty="0"/>
                        <a:t>Green</a:t>
                      </a:r>
                    </a:p>
                  </a:txBody>
                  <a:tcPr marL="45720" marR="45720" marT="22860" marB="22860"/>
                </a:tc>
                <a:extLst>
                  <a:ext uri="{0D108BD9-81ED-4DB2-BD59-A6C34878D82A}">
                    <a16:rowId xmlns:a16="http://schemas.microsoft.com/office/drawing/2014/main" val="3441449106"/>
                  </a:ext>
                </a:extLst>
              </a:tr>
              <a:tr h="337863">
                <a:tc>
                  <a:txBody>
                    <a:bodyPr/>
                    <a:lstStyle/>
                    <a:p>
                      <a:pPr algn="l"/>
                      <a:r>
                        <a:rPr lang="en-US" sz="2400" dirty="0"/>
                        <a:t>Theta</a:t>
                      </a:r>
                    </a:p>
                  </a:txBody>
                  <a:tcPr marL="45720" marR="45720" marT="22860" marB="22860"/>
                </a:tc>
                <a:tc>
                  <a:txBody>
                    <a:bodyPr/>
                    <a:lstStyle/>
                    <a:p>
                      <a:pPr algn="l"/>
                      <a:r>
                        <a:rPr lang="en-US" sz="2400" dirty="0"/>
                        <a:t>Orange</a:t>
                      </a:r>
                    </a:p>
                  </a:txBody>
                  <a:tcPr marL="45720" marR="45720" marT="22860" marB="22860"/>
                </a:tc>
                <a:extLst>
                  <a:ext uri="{0D108BD9-81ED-4DB2-BD59-A6C34878D82A}">
                    <a16:rowId xmlns:a16="http://schemas.microsoft.com/office/drawing/2014/main" val="880928703"/>
                  </a:ext>
                </a:extLst>
              </a:tr>
              <a:tr h="337863">
                <a:tc>
                  <a:txBody>
                    <a:bodyPr/>
                    <a:lstStyle/>
                    <a:p>
                      <a:pPr algn="l"/>
                      <a:r>
                        <a:rPr lang="en-US" sz="2400" dirty="0"/>
                        <a:t>Zeta</a:t>
                      </a:r>
                    </a:p>
                  </a:txBody>
                  <a:tcPr marL="45720" marR="45720" marT="22860" marB="22860"/>
                </a:tc>
                <a:tc>
                  <a:txBody>
                    <a:bodyPr/>
                    <a:lstStyle/>
                    <a:p>
                      <a:pPr algn="l"/>
                      <a:r>
                        <a:rPr lang="en-US" sz="2400" dirty="0"/>
                        <a:t>Pink </a:t>
                      </a:r>
                    </a:p>
                  </a:txBody>
                  <a:tcPr marL="45720" marR="45720" marT="22860" marB="22860"/>
                </a:tc>
                <a:extLst>
                  <a:ext uri="{0D108BD9-81ED-4DB2-BD59-A6C34878D82A}">
                    <a16:rowId xmlns:a16="http://schemas.microsoft.com/office/drawing/2014/main" val="2052466094"/>
                  </a:ext>
                </a:extLst>
              </a:tr>
            </a:tbl>
          </a:graphicData>
        </a:graphic>
      </p:graphicFrame>
      <p:sp>
        <p:nvSpPr>
          <p:cNvPr id="3" name="Title 1">
            <a:extLst>
              <a:ext uri="{FF2B5EF4-FFF2-40B4-BE49-F238E27FC236}">
                <a16:creationId xmlns:a16="http://schemas.microsoft.com/office/drawing/2014/main" id="{9BA1E45E-56D3-E564-CF61-2BFD77BC9275}"/>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
        <p:nvSpPr>
          <p:cNvPr id="7" name="Text Placeholder 2">
            <a:extLst>
              <a:ext uri="{FF2B5EF4-FFF2-40B4-BE49-F238E27FC236}">
                <a16:creationId xmlns:a16="http://schemas.microsoft.com/office/drawing/2014/main" id="{3ED738B0-E7EB-1302-2E11-898C98278953}"/>
              </a:ext>
            </a:extLst>
          </p:cNvPr>
          <p:cNvSpPr txBox="1">
            <a:spLocks/>
          </p:cNvSpPr>
          <p:nvPr/>
        </p:nvSpPr>
        <p:spPr>
          <a:xfrm>
            <a:off x="3413369" y="503115"/>
            <a:ext cx="11728450" cy="1027113"/>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spcBef>
                <a:spcPts val="0"/>
              </a:spcBef>
              <a:buNone/>
            </a:pPr>
            <a:r>
              <a:rPr lang="en-US" sz="2800" b="1" dirty="0"/>
              <a:t>No unjustified 2D</a:t>
            </a:r>
          </a:p>
        </p:txBody>
      </p:sp>
      <p:sp>
        <p:nvSpPr>
          <p:cNvPr id="8" name="Text Placeholder 2">
            <a:extLst>
              <a:ext uri="{FF2B5EF4-FFF2-40B4-BE49-F238E27FC236}">
                <a16:creationId xmlns:a16="http://schemas.microsoft.com/office/drawing/2014/main" id="{E54DBDC5-0894-CA5B-E895-A93E9F826C22}"/>
              </a:ext>
            </a:extLst>
          </p:cNvPr>
          <p:cNvSpPr txBox="1">
            <a:spLocks/>
          </p:cNvSpPr>
          <p:nvPr/>
        </p:nvSpPr>
        <p:spPr>
          <a:xfrm>
            <a:off x="3477480" y="1123837"/>
            <a:ext cx="5457794" cy="3682207"/>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spcBef>
                <a:spcPts val="0"/>
              </a:spcBef>
              <a:buNone/>
            </a:pPr>
            <a:r>
              <a:rPr lang="en-US" sz="2800" dirty="0"/>
              <a:t>Your task:  </a:t>
            </a:r>
            <a:r>
              <a:rPr lang="en-US" sz="2800" dirty="0">
                <a:solidFill>
                  <a:srgbClr val="FF0000"/>
                </a:solidFill>
              </a:rPr>
              <a:t>What color is Delta?</a:t>
            </a:r>
          </a:p>
        </p:txBody>
      </p:sp>
    </p:spTree>
    <p:extLst>
      <p:ext uri="{BB962C8B-B14F-4D97-AF65-F5344CB8AC3E}">
        <p14:creationId xmlns:p14="http://schemas.microsoft.com/office/powerpoint/2010/main" val="257722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
        <p:nvSpPr>
          <p:cNvPr id="2" name="Title 1">
            <a:extLst>
              <a:ext uri="{FF2B5EF4-FFF2-40B4-BE49-F238E27FC236}">
                <a16:creationId xmlns:a16="http://schemas.microsoft.com/office/drawing/2014/main" id="{A7859C62-1A8C-F492-3B99-992039385248}"/>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
        <p:nvSpPr>
          <p:cNvPr id="3" name="Text Placeholder 2">
            <a:extLst>
              <a:ext uri="{FF2B5EF4-FFF2-40B4-BE49-F238E27FC236}">
                <a16:creationId xmlns:a16="http://schemas.microsoft.com/office/drawing/2014/main" id="{E678A085-2A42-2346-50EA-210DF74466C3}"/>
              </a:ext>
            </a:extLst>
          </p:cNvPr>
          <p:cNvSpPr txBox="1">
            <a:spLocks/>
          </p:cNvSpPr>
          <p:nvPr/>
        </p:nvSpPr>
        <p:spPr>
          <a:xfrm>
            <a:off x="3437304" y="753696"/>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15950" indent="-457200">
              <a:spcBef>
                <a:spcPts val="400"/>
              </a:spcBef>
              <a:buFont typeface="+mj-lt"/>
              <a:buAutoNum type="arabicParenR"/>
            </a:pPr>
            <a:r>
              <a:rPr lang="en-US" sz="2400" dirty="0"/>
              <a:t>No unjustified 3D / 2D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Eyes beat memory </a:t>
            </a:r>
          </a:p>
          <a:p>
            <a:pPr marL="615950" indent="-457200">
              <a:spcBef>
                <a:spcPts val="400"/>
              </a:spcBef>
              <a:buFont typeface="+mj-lt"/>
              <a:buAutoNum type="arabicParenR"/>
            </a:pPr>
            <a:endParaRPr lang="en-US" sz="2400" dirty="0"/>
          </a:p>
          <a:p>
            <a:pPr marL="615950" indent="-457200">
              <a:buFont typeface="+mj-lt"/>
              <a:buAutoNum type="arabicParenR"/>
            </a:pPr>
            <a:endParaRPr lang="en-US" sz="2400" dirty="0"/>
          </a:p>
        </p:txBody>
      </p:sp>
    </p:spTree>
    <p:extLst>
      <p:ext uri="{BB962C8B-B14F-4D97-AF65-F5344CB8AC3E}">
        <p14:creationId xmlns:p14="http://schemas.microsoft.com/office/powerpoint/2010/main" val="294030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376767" y="303823"/>
            <a:ext cx="8647618" cy="1027113"/>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spcBef>
                <a:spcPts val="0"/>
              </a:spcBef>
              <a:buNone/>
            </a:pPr>
            <a:r>
              <a:rPr lang="en-US" sz="2800" b="1" dirty="0"/>
              <a:t>Eyes beat memory</a:t>
            </a:r>
            <a:endParaRPr lang="en-US" sz="2800" b="1" dirty="0">
              <a:solidFill>
                <a:srgbClr val="FF0000"/>
              </a:solidFill>
            </a:endParaRPr>
          </a:p>
        </p:txBody>
      </p:sp>
      <p:sp>
        <p:nvSpPr>
          <p:cNvPr id="5" name="“The number of information-carrying (variable) dimensions depicted should not exceed the number of dimensions in the data.”">
            <a:extLst>
              <a:ext uri="{FF2B5EF4-FFF2-40B4-BE49-F238E27FC236}">
                <a16:creationId xmlns:a16="http://schemas.microsoft.com/office/drawing/2014/main" id="{2E4171F5-5729-B749-859C-11524738F842}"/>
              </a:ext>
            </a:extLst>
          </p:cNvPr>
          <p:cNvSpPr txBox="1"/>
          <p:nvPr/>
        </p:nvSpPr>
        <p:spPr>
          <a:xfrm>
            <a:off x="463550" y="2327335"/>
            <a:ext cx="112712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just">
              <a:defRPr sz="4800"/>
            </a:lvl1pPr>
          </a:lstStyle>
          <a:p>
            <a:pPr algn="l" defTabSz="412750" hangingPunct="0">
              <a:defRPr/>
            </a:pPr>
            <a:endParaRPr sz="2400" kern="0" dirty="0">
              <a:solidFill>
                <a:srgbClr val="000000"/>
              </a:solidFill>
              <a:latin typeface="Gill Sans"/>
              <a:sym typeface="Gill Sans"/>
            </a:endParaRPr>
          </a:p>
        </p:txBody>
      </p:sp>
      <p:pic>
        <p:nvPicPr>
          <p:cNvPr id="3" name="Screen Recording 2021-08-31 at 10.24.56" descr="Screen Recording 2021-08-31 at 10.24.56">
            <a:hlinkClick r:id="" action="ppaction://media"/>
            <a:extLst>
              <a:ext uri="{FF2B5EF4-FFF2-40B4-BE49-F238E27FC236}">
                <a16:creationId xmlns:a16="http://schemas.microsoft.com/office/drawing/2014/main" id="{82AD2C76-6C0C-4D41-8DB7-BB3689EFDB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19696" y="1396611"/>
            <a:ext cx="8361760" cy="4328409"/>
          </a:xfrm>
          <a:prstGeom prst="rect">
            <a:avLst/>
          </a:prstGeom>
        </p:spPr>
      </p:pic>
      <p:sp>
        <p:nvSpPr>
          <p:cNvPr id="2" name="Title 1">
            <a:extLst>
              <a:ext uri="{FF2B5EF4-FFF2-40B4-BE49-F238E27FC236}">
                <a16:creationId xmlns:a16="http://schemas.microsoft.com/office/drawing/2014/main" id="{119514C4-FBDD-DAE2-FB91-97017754A921}"/>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3040510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3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182880" marR="0" lvl="0" indent="-182880" algn="l" defTabSz="914400" rtl="0" eaLnBrk="1" fontAlgn="auto" latinLnBrk="0" hangingPunct="1">
              <a:lnSpc>
                <a:spcPct val="100000"/>
              </a:lnSpc>
              <a:spcBef>
                <a:spcPts val="0"/>
              </a:spcBef>
              <a:spcAft>
                <a:spcPts val="0"/>
              </a:spcAft>
              <a:buClr>
                <a:srgbClr val="93A299"/>
              </a:buClr>
              <a:buSzPts val="2040"/>
              <a:buFont typeface="Arial"/>
              <a:buChar char="•"/>
              <a:tabLst/>
              <a:defRPr/>
            </a:pPr>
            <a:r>
              <a:rPr kumimoji="0" lang="en-US" sz="2400" b="0" i="0" u="none" strike="noStrike" kern="0" cap="none" spc="0" normalizeH="0" baseline="0" noProof="0" dirty="0">
                <a:ln>
                  <a:noFill/>
                </a:ln>
                <a:effectLst/>
                <a:uLnTx/>
                <a:uFillTx/>
                <a:ea typeface="Arial"/>
                <a:cs typeface="Arial"/>
                <a:sym typeface="Arial"/>
              </a:rPr>
              <a:t>Avoiding bias and trickery in visualization design</a:t>
            </a:r>
          </a:p>
          <a:p>
            <a:pPr marL="182880" marR="0" lvl="0" indent="-182880" algn="l" defTabSz="914400" rtl="0" eaLnBrk="1" fontAlgn="auto" latinLnBrk="0" hangingPunct="1">
              <a:lnSpc>
                <a:spcPct val="100000"/>
              </a:lnSpc>
              <a:spcBef>
                <a:spcPts val="0"/>
              </a:spcBef>
              <a:spcAft>
                <a:spcPts val="0"/>
              </a:spcAft>
              <a:buClr>
                <a:srgbClr val="93A299"/>
              </a:buClr>
              <a:buSzPts val="2040"/>
              <a:buFont typeface="Arial"/>
              <a:buChar char="•"/>
              <a:tabLst/>
              <a:defRPr/>
            </a:pPr>
            <a:r>
              <a:rPr lang="en-US" sz="2400" kern="0" dirty="0">
                <a:ea typeface="Arial"/>
                <a:cs typeface="Arial"/>
                <a:sym typeface="Arial"/>
              </a:rPr>
              <a:t>Design Rules of Thumb</a:t>
            </a:r>
          </a:p>
          <a:p>
            <a:pPr marL="182880" marR="0" lvl="0" indent="-182880" algn="l" defTabSz="914400" rtl="0" eaLnBrk="1" fontAlgn="auto" latinLnBrk="0" hangingPunct="1">
              <a:lnSpc>
                <a:spcPct val="100000"/>
              </a:lnSpc>
              <a:spcBef>
                <a:spcPts val="0"/>
              </a:spcBef>
              <a:spcAft>
                <a:spcPts val="0"/>
              </a:spcAft>
              <a:buClr>
                <a:srgbClr val="93A299"/>
              </a:buClr>
              <a:buSzPts val="2040"/>
              <a:buFont typeface="Arial"/>
              <a:buChar char="•"/>
              <a:tabLst/>
              <a:defRPr/>
            </a:pPr>
            <a:endParaRPr kumimoji="0" lang="en-US" sz="2400" b="0" i="0" u="none" strike="noStrike" kern="0" cap="none" spc="0" normalizeH="0" baseline="0" noProof="0" dirty="0">
              <a:ln>
                <a:noFill/>
              </a:ln>
              <a:effectLst/>
              <a:uLnTx/>
              <a:uFillTx/>
              <a:ea typeface="Arial"/>
              <a:cs typeface="Arial"/>
              <a:sym typeface="Arial"/>
            </a:endParaRP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397354" y="374161"/>
            <a:ext cx="8541727" cy="1027113"/>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spcBef>
                <a:spcPts val="0"/>
              </a:spcBef>
              <a:buNone/>
            </a:pPr>
            <a:r>
              <a:rPr lang="en-US" sz="2800" b="1" dirty="0"/>
              <a:t>Eyes beat memory – </a:t>
            </a:r>
            <a:r>
              <a:rPr lang="en-US" sz="2800" dirty="0">
                <a:solidFill>
                  <a:srgbClr val="FF0000"/>
                </a:solidFill>
              </a:rPr>
              <a:t>What did the United State’s trajectory look like from1804 to 2018?</a:t>
            </a:r>
            <a:endParaRPr lang="en-US" sz="2800" b="1" dirty="0">
              <a:solidFill>
                <a:srgbClr val="FF0000"/>
              </a:solidFill>
            </a:endParaRPr>
          </a:p>
        </p:txBody>
      </p:sp>
      <p:sp>
        <p:nvSpPr>
          <p:cNvPr id="5" name="“The number of information-carrying (variable) dimensions depicted should not exceed the number of dimensions in the data.”">
            <a:extLst>
              <a:ext uri="{FF2B5EF4-FFF2-40B4-BE49-F238E27FC236}">
                <a16:creationId xmlns:a16="http://schemas.microsoft.com/office/drawing/2014/main" id="{2E4171F5-5729-B749-859C-11524738F842}"/>
              </a:ext>
            </a:extLst>
          </p:cNvPr>
          <p:cNvSpPr txBox="1"/>
          <p:nvPr/>
        </p:nvSpPr>
        <p:spPr>
          <a:xfrm>
            <a:off x="463550" y="2327335"/>
            <a:ext cx="112712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just">
              <a:defRPr sz="4800"/>
            </a:lvl1pPr>
          </a:lstStyle>
          <a:p>
            <a:pPr algn="l" defTabSz="412750" hangingPunct="0">
              <a:defRPr/>
            </a:pPr>
            <a:endParaRPr sz="2400" kern="0" dirty="0">
              <a:solidFill>
                <a:srgbClr val="000000"/>
              </a:solidFill>
              <a:latin typeface="Gill Sans"/>
              <a:sym typeface="Gill Sans"/>
            </a:endParaRPr>
          </a:p>
        </p:txBody>
      </p:sp>
      <p:sp>
        <p:nvSpPr>
          <p:cNvPr id="2" name="Title 1">
            <a:extLst>
              <a:ext uri="{FF2B5EF4-FFF2-40B4-BE49-F238E27FC236}">
                <a16:creationId xmlns:a16="http://schemas.microsoft.com/office/drawing/2014/main" id="{30832445-836A-4B76-9243-662FF67F9F36}"/>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1633395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528646" y="304800"/>
            <a:ext cx="8530004" cy="2386013"/>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spcBef>
                <a:spcPts val="0"/>
              </a:spcBef>
              <a:buNone/>
            </a:pPr>
            <a:r>
              <a:rPr lang="en-US" sz="2800" b="1" dirty="0"/>
              <a:t>Eyes beat memory – </a:t>
            </a:r>
            <a:r>
              <a:rPr lang="en-US" sz="2800" dirty="0">
                <a:solidFill>
                  <a:srgbClr val="FF0000"/>
                </a:solidFill>
              </a:rPr>
              <a:t>What did the United State’s trajectory look like from1804 to 2018?</a:t>
            </a:r>
            <a:endParaRPr lang="en-US" sz="2800" b="1" dirty="0">
              <a:solidFill>
                <a:srgbClr val="FF0000"/>
              </a:solidFill>
            </a:endParaRPr>
          </a:p>
        </p:txBody>
      </p:sp>
      <p:sp>
        <p:nvSpPr>
          <p:cNvPr id="5" name="“The number of information-carrying (variable) dimensions depicted should not exceed the number of dimensions in the data.”">
            <a:extLst>
              <a:ext uri="{FF2B5EF4-FFF2-40B4-BE49-F238E27FC236}">
                <a16:creationId xmlns:a16="http://schemas.microsoft.com/office/drawing/2014/main" id="{2E4171F5-5729-B749-859C-11524738F842}"/>
              </a:ext>
            </a:extLst>
          </p:cNvPr>
          <p:cNvSpPr txBox="1"/>
          <p:nvPr/>
        </p:nvSpPr>
        <p:spPr>
          <a:xfrm>
            <a:off x="463550" y="2327335"/>
            <a:ext cx="112712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just">
              <a:defRPr sz="4800"/>
            </a:lvl1pPr>
          </a:lstStyle>
          <a:p>
            <a:pPr algn="l" defTabSz="412750" hangingPunct="0">
              <a:defRPr/>
            </a:pPr>
            <a:endParaRPr sz="2400" kern="0" dirty="0">
              <a:solidFill>
                <a:srgbClr val="000000"/>
              </a:solidFill>
              <a:latin typeface="Gill Sans"/>
              <a:sym typeface="Gill Sans"/>
            </a:endParaRPr>
          </a:p>
        </p:txBody>
      </p:sp>
      <p:pic>
        <p:nvPicPr>
          <p:cNvPr id="2" name="Screen Recording 2021-08-31 at 10.23.03" descr="Screen Recording 2021-08-31 at 10.23.03">
            <a:hlinkClick r:id="" action="ppaction://media"/>
            <a:extLst>
              <a:ext uri="{FF2B5EF4-FFF2-40B4-BE49-F238E27FC236}">
                <a16:creationId xmlns:a16="http://schemas.microsoft.com/office/drawing/2014/main" id="{B25DD43A-709D-0B4E-A111-ED5F6501A9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7568" y="1497806"/>
            <a:ext cx="8291513" cy="4270453"/>
          </a:xfrm>
          <a:prstGeom prst="rect">
            <a:avLst/>
          </a:prstGeom>
        </p:spPr>
      </p:pic>
      <p:sp>
        <p:nvSpPr>
          <p:cNvPr id="3" name="Title 1">
            <a:extLst>
              <a:ext uri="{FF2B5EF4-FFF2-40B4-BE49-F238E27FC236}">
                <a16:creationId xmlns:a16="http://schemas.microsoft.com/office/drawing/2014/main" id="{59592BB7-BF7A-E9ED-7061-7F2E5E2D57C9}"/>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1901076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
        <p:nvSpPr>
          <p:cNvPr id="2" name="Title 1">
            <a:extLst>
              <a:ext uri="{FF2B5EF4-FFF2-40B4-BE49-F238E27FC236}">
                <a16:creationId xmlns:a16="http://schemas.microsoft.com/office/drawing/2014/main" id="{7CD29BF1-7713-77A1-AC79-62D5C4A19EAC}"/>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
        <p:nvSpPr>
          <p:cNvPr id="3" name="Text Placeholder 2">
            <a:extLst>
              <a:ext uri="{FF2B5EF4-FFF2-40B4-BE49-F238E27FC236}">
                <a16:creationId xmlns:a16="http://schemas.microsoft.com/office/drawing/2014/main" id="{A784EC0B-A856-DC08-2AD0-51C8CD458384}"/>
              </a:ext>
            </a:extLst>
          </p:cNvPr>
          <p:cNvSpPr txBox="1">
            <a:spLocks/>
          </p:cNvSpPr>
          <p:nvPr/>
        </p:nvSpPr>
        <p:spPr>
          <a:xfrm>
            <a:off x="3437304" y="753696"/>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15950" indent="-457200">
              <a:spcBef>
                <a:spcPts val="400"/>
              </a:spcBef>
              <a:buFont typeface="+mj-lt"/>
              <a:buAutoNum type="arabicParenR"/>
            </a:pPr>
            <a:r>
              <a:rPr lang="en-US" sz="2400" dirty="0"/>
              <a:t>No unjustified 3D / 2D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Eyes beat memory </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Resolution over immersion</a:t>
            </a:r>
          </a:p>
          <a:p>
            <a:pPr marL="615950" indent="-457200">
              <a:spcBef>
                <a:spcPts val="400"/>
              </a:spcBef>
              <a:buFont typeface="+mj-lt"/>
              <a:buAutoNum type="arabicParenR"/>
            </a:pPr>
            <a:endParaRPr lang="en-US" sz="2400" dirty="0"/>
          </a:p>
          <a:p>
            <a:pPr marL="615950" indent="-457200">
              <a:buFont typeface="+mj-lt"/>
              <a:buAutoNum type="arabicParenR"/>
            </a:pPr>
            <a:endParaRPr lang="en-US" sz="2400" dirty="0"/>
          </a:p>
        </p:txBody>
      </p:sp>
    </p:spTree>
    <p:extLst>
      <p:ext uri="{BB962C8B-B14F-4D97-AF65-F5344CB8AC3E}">
        <p14:creationId xmlns:p14="http://schemas.microsoft.com/office/powerpoint/2010/main" val="2331729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411032" y="489744"/>
            <a:ext cx="8647618" cy="2201069"/>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buNone/>
            </a:pPr>
            <a:r>
              <a:rPr lang="en-US" sz="2800" b="1" dirty="0"/>
              <a:t>Resolution over immersion – </a:t>
            </a:r>
            <a:r>
              <a:rPr lang="en-US" sz="2800" dirty="0">
                <a:solidFill>
                  <a:srgbClr val="FF0000"/>
                </a:solidFill>
              </a:rPr>
              <a:t>Immersion often comes at the cost of resolution and isn’t always feasible. A high-res display can achieve a lot.   </a:t>
            </a:r>
            <a:endParaRPr lang="en-US" sz="2800" b="1" dirty="0"/>
          </a:p>
        </p:txBody>
      </p:sp>
      <p:sp>
        <p:nvSpPr>
          <p:cNvPr id="5" name="“The number of information-carrying (variable) dimensions depicted should not exceed the number of dimensions in the data.”">
            <a:extLst>
              <a:ext uri="{FF2B5EF4-FFF2-40B4-BE49-F238E27FC236}">
                <a16:creationId xmlns:a16="http://schemas.microsoft.com/office/drawing/2014/main" id="{2E4171F5-5729-B749-859C-11524738F842}"/>
              </a:ext>
            </a:extLst>
          </p:cNvPr>
          <p:cNvSpPr txBox="1"/>
          <p:nvPr/>
        </p:nvSpPr>
        <p:spPr>
          <a:xfrm>
            <a:off x="463550" y="2327335"/>
            <a:ext cx="112712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just">
              <a:defRPr sz="4800"/>
            </a:lvl1pPr>
          </a:lstStyle>
          <a:p>
            <a:pPr algn="l" defTabSz="412750" hangingPunct="0">
              <a:defRPr/>
            </a:pPr>
            <a:endParaRPr sz="2400" kern="0" dirty="0">
              <a:solidFill>
                <a:srgbClr val="000000"/>
              </a:solidFill>
              <a:latin typeface="Gill Sans"/>
              <a:sym typeface="Gill Sans"/>
            </a:endParaRPr>
          </a:p>
        </p:txBody>
      </p:sp>
      <p:pic>
        <p:nvPicPr>
          <p:cNvPr id="16" name="Picture 15">
            <a:extLst>
              <a:ext uri="{FF2B5EF4-FFF2-40B4-BE49-F238E27FC236}">
                <a16:creationId xmlns:a16="http://schemas.microsoft.com/office/drawing/2014/main" id="{DBAE9CD6-F50C-954F-9173-A98C7A6DC142}"/>
              </a:ext>
            </a:extLst>
          </p:cNvPr>
          <p:cNvPicPr>
            <a:picLocks noChangeAspect="1"/>
          </p:cNvPicPr>
          <p:nvPr/>
        </p:nvPicPr>
        <p:blipFill>
          <a:blip r:embed="rId3"/>
          <a:stretch>
            <a:fillRect/>
          </a:stretch>
        </p:blipFill>
        <p:spPr>
          <a:xfrm>
            <a:off x="7734841" y="2709923"/>
            <a:ext cx="3708400" cy="3511550"/>
          </a:xfrm>
          <a:prstGeom prst="rect">
            <a:avLst/>
          </a:prstGeom>
        </p:spPr>
      </p:pic>
      <p:pic>
        <p:nvPicPr>
          <p:cNvPr id="20" name="Picture 19">
            <a:extLst>
              <a:ext uri="{FF2B5EF4-FFF2-40B4-BE49-F238E27FC236}">
                <a16:creationId xmlns:a16="http://schemas.microsoft.com/office/drawing/2014/main" id="{FCD6CAFD-8AA1-504D-A325-C2DF89816A5A}"/>
              </a:ext>
            </a:extLst>
          </p:cNvPr>
          <p:cNvPicPr>
            <a:picLocks noChangeAspect="1"/>
          </p:cNvPicPr>
          <p:nvPr/>
        </p:nvPicPr>
        <p:blipFill>
          <a:blip r:embed="rId4"/>
          <a:stretch>
            <a:fillRect/>
          </a:stretch>
        </p:blipFill>
        <p:spPr>
          <a:xfrm>
            <a:off x="3934483" y="2813743"/>
            <a:ext cx="3066276" cy="2882864"/>
          </a:xfrm>
          <a:prstGeom prst="rect">
            <a:avLst/>
          </a:prstGeom>
        </p:spPr>
      </p:pic>
      <p:sp>
        <p:nvSpPr>
          <p:cNvPr id="2" name="Title 1">
            <a:extLst>
              <a:ext uri="{FF2B5EF4-FFF2-40B4-BE49-F238E27FC236}">
                <a16:creationId xmlns:a16="http://schemas.microsoft.com/office/drawing/2014/main" id="{EB21DB54-8193-2DFD-E687-5B5FBD0C5376}"/>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2033253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2" name="Title 1">
            <a:extLst>
              <a:ext uri="{FF2B5EF4-FFF2-40B4-BE49-F238E27FC236}">
                <a16:creationId xmlns:a16="http://schemas.microsoft.com/office/drawing/2014/main" id="{60A5FD4B-8039-D1C9-5518-BFFAB97943CA}"/>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
        <p:nvSpPr>
          <p:cNvPr id="3" name="Text Placeholder 2">
            <a:extLst>
              <a:ext uri="{FF2B5EF4-FFF2-40B4-BE49-F238E27FC236}">
                <a16:creationId xmlns:a16="http://schemas.microsoft.com/office/drawing/2014/main" id="{863E2699-DF67-B118-91F4-E3B3DD70C326}"/>
              </a:ext>
            </a:extLst>
          </p:cNvPr>
          <p:cNvSpPr txBox="1">
            <a:spLocks/>
          </p:cNvSpPr>
          <p:nvPr/>
        </p:nvSpPr>
        <p:spPr>
          <a:xfrm>
            <a:off x="3437304" y="753696"/>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15950" indent="-457200">
              <a:spcBef>
                <a:spcPts val="400"/>
              </a:spcBef>
              <a:buFont typeface="+mj-lt"/>
              <a:buAutoNum type="arabicParenR"/>
            </a:pPr>
            <a:r>
              <a:rPr lang="en-US" sz="2400" dirty="0"/>
              <a:t>No unjustified 3D / 2D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Eyes beat memory </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Resolution over immersion</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Overview First, Zoom and Filter, Detail on Demand</a:t>
            </a:r>
          </a:p>
          <a:p>
            <a:pPr marL="615950" indent="-457200">
              <a:spcBef>
                <a:spcPts val="400"/>
              </a:spcBef>
              <a:buFont typeface="+mj-lt"/>
              <a:buAutoNum type="arabicParenR"/>
            </a:pPr>
            <a:endParaRPr lang="en-US" sz="2400" dirty="0"/>
          </a:p>
          <a:p>
            <a:pPr marL="158750" indent="0">
              <a:buNone/>
            </a:pPr>
            <a:endParaRPr lang="en-US" sz="2400" dirty="0"/>
          </a:p>
        </p:txBody>
      </p:sp>
    </p:spTree>
    <p:extLst>
      <p:ext uri="{BB962C8B-B14F-4D97-AF65-F5344CB8AC3E}">
        <p14:creationId xmlns:p14="http://schemas.microsoft.com/office/powerpoint/2010/main" val="130309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493476" y="351692"/>
            <a:ext cx="8565173" cy="2339121"/>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buNone/>
            </a:pPr>
            <a:r>
              <a:rPr lang="en-US" sz="2800" b="1" dirty="0"/>
              <a:t>Overview first, zoom and filter, details on demand – </a:t>
            </a:r>
            <a:r>
              <a:rPr lang="en-US" sz="2800" dirty="0">
                <a:solidFill>
                  <a:srgbClr val="FF0000"/>
                </a:solidFill>
              </a:rPr>
              <a:t>Motto that guides most visualization design</a:t>
            </a:r>
            <a:endParaRPr lang="en-US" sz="2800" b="1" dirty="0"/>
          </a:p>
        </p:txBody>
      </p:sp>
      <p:sp>
        <p:nvSpPr>
          <p:cNvPr id="5" name="“The number of information-carrying (variable) dimensions depicted should not exceed the number of dimensions in the data.”">
            <a:extLst>
              <a:ext uri="{FF2B5EF4-FFF2-40B4-BE49-F238E27FC236}">
                <a16:creationId xmlns:a16="http://schemas.microsoft.com/office/drawing/2014/main" id="{2E4171F5-5729-B749-859C-11524738F842}"/>
              </a:ext>
            </a:extLst>
          </p:cNvPr>
          <p:cNvSpPr txBox="1"/>
          <p:nvPr/>
        </p:nvSpPr>
        <p:spPr>
          <a:xfrm>
            <a:off x="463550" y="2327335"/>
            <a:ext cx="112712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just">
              <a:defRPr sz="4800"/>
            </a:lvl1pPr>
          </a:lstStyle>
          <a:p>
            <a:pPr algn="l" defTabSz="412750" hangingPunct="0">
              <a:defRPr/>
            </a:pPr>
            <a:endParaRPr sz="2400" kern="0" dirty="0">
              <a:solidFill>
                <a:srgbClr val="000000"/>
              </a:solidFill>
              <a:latin typeface="Gill Sans"/>
              <a:sym typeface="Gill Sans"/>
            </a:endParaRPr>
          </a:p>
        </p:txBody>
      </p:sp>
      <p:pic>
        <p:nvPicPr>
          <p:cNvPr id="8" name="Picture 7" descr="A screenshot of a cell phone&#10;&#10;Description automatically generated">
            <a:extLst>
              <a:ext uri="{FF2B5EF4-FFF2-40B4-BE49-F238E27FC236}">
                <a16:creationId xmlns:a16="http://schemas.microsoft.com/office/drawing/2014/main" id="{E1BFC506-7E46-0C4B-B535-4BE9DE0AB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476" y="1424781"/>
            <a:ext cx="6616700" cy="30988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CB5E5A1-5C0A-2B4A-9CD1-D5E1682C2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5796" y="3440112"/>
            <a:ext cx="3789900" cy="3098800"/>
          </a:xfrm>
          <a:prstGeom prst="rect">
            <a:avLst/>
          </a:prstGeom>
          <a:ln w="76200">
            <a:solidFill>
              <a:srgbClr val="FF0000"/>
            </a:solidFill>
          </a:ln>
        </p:spPr>
      </p:pic>
      <p:sp>
        <p:nvSpPr>
          <p:cNvPr id="2" name="Title 1">
            <a:extLst>
              <a:ext uri="{FF2B5EF4-FFF2-40B4-BE49-F238E27FC236}">
                <a16:creationId xmlns:a16="http://schemas.microsoft.com/office/drawing/2014/main" id="{B5F67068-66A1-109E-FD1E-05470C36C639}"/>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97125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411032" y="316524"/>
            <a:ext cx="8647618" cy="237429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buNone/>
            </a:pPr>
            <a:r>
              <a:rPr lang="en-US" sz="2800" b="1" dirty="0"/>
              <a:t>Overview first, zoom and filter, details on demand – </a:t>
            </a:r>
            <a:r>
              <a:rPr lang="en-US" sz="2800" dirty="0">
                <a:solidFill>
                  <a:srgbClr val="FF0000"/>
                </a:solidFill>
              </a:rPr>
              <a:t>Motto that guides most visualization design</a:t>
            </a:r>
            <a:endParaRPr lang="en-US" sz="2800" b="1" dirty="0"/>
          </a:p>
        </p:txBody>
      </p:sp>
      <p:sp>
        <p:nvSpPr>
          <p:cNvPr id="5" name="“The number of information-carrying (variable) dimensions depicted should not exceed the number of dimensions in the data.”">
            <a:extLst>
              <a:ext uri="{FF2B5EF4-FFF2-40B4-BE49-F238E27FC236}">
                <a16:creationId xmlns:a16="http://schemas.microsoft.com/office/drawing/2014/main" id="{2E4171F5-5729-B749-859C-11524738F842}"/>
              </a:ext>
            </a:extLst>
          </p:cNvPr>
          <p:cNvSpPr txBox="1"/>
          <p:nvPr/>
        </p:nvSpPr>
        <p:spPr>
          <a:xfrm>
            <a:off x="463550" y="2327335"/>
            <a:ext cx="11271250"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lvl1pPr algn="just">
              <a:defRPr sz="4800"/>
            </a:lvl1pPr>
          </a:lstStyle>
          <a:p>
            <a:pPr algn="l" defTabSz="412750" hangingPunct="0">
              <a:defRPr/>
            </a:pPr>
            <a:endParaRPr sz="2400" kern="0" dirty="0">
              <a:solidFill>
                <a:srgbClr val="000000"/>
              </a:solidFill>
              <a:latin typeface="Gill Sans"/>
              <a:sym typeface="Gill Sans"/>
            </a:endParaRPr>
          </a:p>
        </p:txBody>
      </p:sp>
      <p:pic>
        <p:nvPicPr>
          <p:cNvPr id="8" name="Picture 8" descr="Image result for visualization dashboards">
            <a:extLst>
              <a:ext uri="{FF2B5EF4-FFF2-40B4-BE49-F238E27FC236}">
                <a16:creationId xmlns:a16="http://schemas.microsoft.com/office/drawing/2014/main" id="{A0C52A9F-1710-C047-8154-EFE7CD04A8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9861" y="2954339"/>
            <a:ext cx="5489220" cy="308768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1" name="Picture 6" descr="Image result for visualization dashboards">
            <a:extLst>
              <a:ext uri="{FF2B5EF4-FFF2-40B4-BE49-F238E27FC236}">
                <a16:creationId xmlns:a16="http://schemas.microsoft.com/office/drawing/2014/main" id="{829D7DA0-68EA-B04F-9DC6-036F9E587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990" y="1513683"/>
            <a:ext cx="5376368" cy="308768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4ECD7AFD-96CF-9E41-980E-9AED550531AD}"/>
              </a:ext>
            </a:extLst>
          </p:cNvPr>
          <p:cNvSpPr txBox="1">
            <a:spLocks/>
          </p:cNvSpPr>
          <p:nvPr/>
        </p:nvSpPr>
        <p:spPr>
          <a:xfrm>
            <a:off x="2098430" y="6248403"/>
            <a:ext cx="9960219" cy="871535"/>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buNone/>
            </a:pPr>
            <a:r>
              <a:rPr lang="en-US" sz="2800" b="1" dirty="0"/>
              <a:t>*</a:t>
            </a:r>
            <a:r>
              <a:rPr lang="en-US" sz="2800" dirty="0"/>
              <a:t>This design guideline is most common for </a:t>
            </a:r>
            <a:r>
              <a:rPr lang="en-US" sz="2800" b="1" dirty="0"/>
              <a:t>visual analytic tools</a:t>
            </a:r>
          </a:p>
        </p:txBody>
      </p:sp>
      <p:sp>
        <p:nvSpPr>
          <p:cNvPr id="2" name="Title 1">
            <a:extLst>
              <a:ext uri="{FF2B5EF4-FFF2-40B4-BE49-F238E27FC236}">
                <a16:creationId xmlns:a16="http://schemas.microsoft.com/office/drawing/2014/main" id="{6C585A6E-C533-DD92-11C5-A3FE52C5EBEB}"/>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94826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2" name="Title 1">
            <a:extLst>
              <a:ext uri="{FF2B5EF4-FFF2-40B4-BE49-F238E27FC236}">
                <a16:creationId xmlns:a16="http://schemas.microsoft.com/office/drawing/2014/main" id="{C181A33E-AAC0-4438-1404-29054866ED5F}"/>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
        <p:nvSpPr>
          <p:cNvPr id="3" name="Text Placeholder 2">
            <a:extLst>
              <a:ext uri="{FF2B5EF4-FFF2-40B4-BE49-F238E27FC236}">
                <a16:creationId xmlns:a16="http://schemas.microsoft.com/office/drawing/2014/main" id="{5B446EED-84D0-07F7-C603-A0E24FB64251}"/>
              </a:ext>
            </a:extLst>
          </p:cNvPr>
          <p:cNvSpPr txBox="1">
            <a:spLocks/>
          </p:cNvSpPr>
          <p:nvPr/>
        </p:nvSpPr>
        <p:spPr>
          <a:xfrm>
            <a:off x="3437304" y="753696"/>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15950" indent="-457200">
              <a:spcBef>
                <a:spcPts val="400"/>
              </a:spcBef>
              <a:buFont typeface="+mj-lt"/>
              <a:buAutoNum type="arabicParenR"/>
            </a:pPr>
            <a:r>
              <a:rPr lang="en-US" sz="2400" dirty="0"/>
              <a:t>No unjustified 3D / 2D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Eyes beat memory </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Resolution over immersion</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Overview First, Zoom and Filter, Detail on Demand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Responsiveness is required</a:t>
            </a:r>
          </a:p>
          <a:p>
            <a:pPr marL="615950" indent="-457200">
              <a:spcBef>
                <a:spcPts val="400"/>
              </a:spcBef>
              <a:buFont typeface="+mj-lt"/>
              <a:buAutoNum type="arabicParenR"/>
            </a:pPr>
            <a:endParaRPr lang="en-US" sz="2400" dirty="0"/>
          </a:p>
          <a:p>
            <a:pPr marL="615950" indent="-457200">
              <a:buFont typeface="+mj-lt"/>
              <a:buAutoNum type="arabicParenR"/>
            </a:pPr>
            <a:endParaRPr lang="en-US" sz="2400" dirty="0"/>
          </a:p>
        </p:txBody>
      </p:sp>
    </p:spTree>
    <p:extLst>
      <p:ext uri="{BB962C8B-B14F-4D97-AF65-F5344CB8AC3E}">
        <p14:creationId xmlns:p14="http://schemas.microsoft.com/office/powerpoint/2010/main" val="986365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5" name="Text Placeholder 2">
            <a:extLst>
              <a:ext uri="{FF2B5EF4-FFF2-40B4-BE49-F238E27FC236}">
                <a16:creationId xmlns:a16="http://schemas.microsoft.com/office/drawing/2014/main" id="{F4DCE38C-2BC1-014B-88D9-475D172DE54F}"/>
              </a:ext>
            </a:extLst>
          </p:cNvPr>
          <p:cNvSpPr txBox="1">
            <a:spLocks/>
          </p:cNvSpPr>
          <p:nvPr/>
        </p:nvSpPr>
        <p:spPr>
          <a:xfrm>
            <a:off x="3458307" y="672412"/>
            <a:ext cx="8565173" cy="1027113"/>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buNone/>
            </a:pPr>
            <a:r>
              <a:rPr lang="en-US" sz="2800" b="1" dirty="0"/>
              <a:t>Responsiveness is required – </a:t>
            </a:r>
            <a:r>
              <a:rPr lang="en-US" sz="2800" dirty="0">
                <a:solidFill>
                  <a:srgbClr val="FF0000"/>
                </a:solidFill>
              </a:rPr>
              <a:t>Be aware of time from click to response</a:t>
            </a:r>
            <a:endParaRPr lang="en-US" sz="2800" b="1" dirty="0">
              <a:solidFill>
                <a:srgbClr val="FF0000"/>
              </a:solidFill>
            </a:endParaRPr>
          </a:p>
        </p:txBody>
      </p:sp>
      <p:pic>
        <p:nvPicPr>
          <p:cNvPr id="7" name="Graphic 6" descr="Cursor with solid fill">
            <a:extLst>
              <a:ext uri="{FF2B5EF4-FFF2-40B4-BE49-F238E27FC236}">
                <a16:creationId xmlns:a16="http://schemas.microsoft.com/office/drawing/2014/main" id="{C2C4BC67-2396-DD41-81B6-329E1A565A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955707">
            <a:off x="3980134" y="2551549"/>
            <a:ext cx="1356880" cy="1356880"/>
          </a:xfrm>
          <a:prstGeom prst="rect">
            <a:avLst/>
          </a:prstGeom>
        </p:spPr>
      </p:pic>
      <p:pic>
        <p:nvPicPr>
          <p:cNvPr id="12" name="Graphic 11" descr="Clapper board outline">
            <a:extLst>
              <a:ext uri="{FF2B5EF4-FFF2-40B4-BE49-F238E27FC236}">
                <a16:creationId xmlns:a16="http://schemas.microsoft.com/office/drawing/2014/main" id="{97F08101-1553-DC43-9268-87D055E7A9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0220" y="2064529"/>
            <a:ext cx="2033588" cy="2033588"/>
          </a:xfrm>
          <a:prstGeom prst="rect">
            <a:avLst/>
          </a:prstGeom>
        </p:spPr>
      </p:pic>
      <p:pic>
        <p:nvPicPr>
          <p:cNvPr id="14" name="Picture 13" descr="A picture containing table&#10;&#10;Description automatically generated">
            <a:extLst>
              <a:ext uri="{FF2B5EF4-FFF2-40B4-BE49-F238E27FC236}">
                <a16:creationId xmlns:a16="http://schemas.microsoft.com/office/drawing/2014/main" id="{360D9578-303A-BC4B-98C9-FCCE1353C4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0095" y="4486410"/>
            <a:ext cx="5451627" cy="1536700"/>
          </a:xfrm>
          <a:prstGeom prst="rect">
            <a:avLst/>
          </a:prstGeom>
        </p:spPr>
      </p:pic>
      <p:sp>
        <p:nvSpPr>
          <p:cNvPr id="15" name="Right Arrow 14">
            <a:extLst>
              <a:ext uri="{FF2B5EF4-FFF2-40B4-BE49-F238E27FC236}">
                <a16:creationId xmlns:a16="http://schemas.microsoft.com/office/drawing/2014/main" id="{C19C8533-45F1-CF44-AA74-EAAF36E73C41}"/>
              </a:ext>
            </a:extLst>
          </p:cNvPr>
          <p:cNvSpPr/>
          <p:nvPr/>
        </p:nvSpPr>
        <p:spPr>
          <a:xfrm>
            <a:off x="5767562" y="2177158"/>
            <a:ext cx="3224039" cy="2033588"/>
          </a:xfrm>
          <a:prstGeom prst="rightArrow">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latin typeface="+mj-lt"/>
              <a:ea typeface="+mj-ea"/>
              <a:cs typeface="+mj-cs"/>
              <a:sym typeface="Gill Sans"/>
            </a:endParaRPr>
          </a:p>
        </p:txBody>
      </p:sp>
      <p:pic>
        <p:nvPicPr>
          <p:cNvPr id="19" name="Graphic 18" descr="Stopwatch 33% with solid fill">
            <a:extLst>
              <a:ext uri="{FF2B5EF4-FFF2-40B4-BE49-F238E27FC236}">
                <a16:creationId xmlns:a16="http://schemas.microsoft.com/office/drawing/2014/main" id="{0436FB48-B7C2-4D4E-B037-6D79BB0585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57655" y="2696525"/>
            <a:ext cx="1056518" cy="1056518"/>
          </a:xfrm>
          <a:prstGeom prst="rect">
            <a:avLst/>
          </a:prstGeom>
        </p:spPr>
      </p:pic>
      <p:sp>
        <p:nvSpPr>
          <p:cNvPr id="2" name="Title 1">
            <a:extLst>
              <a:ext uri="{FF2B5EF4-FFF2-40B4-BE49-F238E27FC236}">
                <a16:creationId xmlns:a16="http://schemas.microsoft.com/office/drawing/2014/main" id="{20C1E056-8AB7-298D-1190-0D745C12C7BE}"/>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16860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2" name="Title 1">
            <a:extLst>
              <a:ext uri="{FF2B5EF4-FFF2-40B4-BE49-F238E27FC236}">
                <a16:creationId xmlns:a16="http://schemas.microsoft.com/office/drawing/2014/main" id="{511FD75E-54A2-DFBD-84A3-4A3DE77C7CE4}"/>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
        <p:nvSpPr>
          <p:cNvPr id="3" name="Text Placeholder 2">
            <a:extLst>
              <a:ext uri="{FF2B5EF4-FFF2-40B4-BE49-F238E27FC236}">
                <a16:creationId xmlns:a16="http://schemas.microsoft.com/office/drawing/2014/main" id="{5E846BC1-DDB5-0D02-7061-5718EDCA03CF}"/>
              </a:ext>
            </a:extLst>
          </p:cNvPr>
          <p:cNvSpPr txBox="1">
            <a:spLocks/>
          </p:cNvSpPr>
          <p:nvPr/>
        </p:nvSpPr>
        <p:spPr>
          <a:xfrm>
            <a:off x="3437304" y="753696"/>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15950" indent="-457200">
              <a:spcBef>
                <a:spcPts val="400"/>
              </a:spcBef>
              <a:buFont typeface="+mj-lt"/>
              <a:buAutoNum type="arabicParenR"/>
            </a:pPr>
            <a:r>
              <a:rPr lang="en-US" sz="2400" dirty="0"/>
              <a:t>No unjustified 3D / 2D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Eyes beat memory </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Resolution over immersion</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Overview First, Zoom and Filter, Detail on Demand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Responsiveness is required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Get it right in black and white</a:t>
            </a:r>
          </a:p>
          <a:p>
            <a:pPr marL="615950" indent="-457200">
              <a:spcBef>
                <a:spcPts val="400"/>
              </a:spcBef>
              <a:buFont typeface="+mj-lt"/>
              <a:buAutoNum type="arabicParenR"/>
            </a:pPr>
            <a:endParaRPr lang="en-US" sz="2400" dirty="0"/>
          </a:p>
        </p:txBody>
      </p:sp>
    </p:spTree>
    <p:extLst>
      <p:ext uri="{BB962C8B-B14F-4D97-AF65-F5344CB8AC3E}">
        <p14:creationId xmlns:p14="http://schemas.microsoft.com/office/powerpoint/2010/main" val="278250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a:ln>
            <a:noFill/>
          </a:ln>
        </p:spPr>
        <p:txBody>
          <a:bodyPr/>
          <a:lstStyle/>
          <a:p>
            <a:r>
              <a:rPr lang="en-US" dirty="0"/>
              <a:t>Flashback</a:t>
            </a:r>
          </a:p>
        </p:txBody>
      </p:sp>
      <p:sp>
        <p:nvSpPr>
          <p:cNvPr id="11" name="Rectangle 10">
            <a:extLst>
              <a:ext uri="{FF2B5EF4-FFF2-40B4-BE49-F238E27FC236}">
                <a16:creationId xmlns:a16="http://schemas.microsoft.com/office/drawing/2014/main" id="{1CCB3DEA-2468-F947-B4D7-2E7D1DDFB6E7}"/>
              </a:ext>
            </a:extLst>
          </p:cNvPr>
          <p:cNvSpPr/>
          <p:nvPr/>
        </p:nvSpPr>
        <p:spPr>
          <a:xfrm>
            <a:off x="3456708" y="3065590"/>
            <a:ext cx="8153400" cy="461665"/>
          </a:xfrm>
          <a:prstGeom prst="rect">
            <a:avLst/>
          </a:prstGeom>
          <a:noFill/>
        </p:spPr>
        <p:txBody>
          <a:bodyPr wrap="square" lIns="91440" tIns="45720" rIns="91440" bIns="45720">
            <a:spAutoFit/>
          </a:bodyPr>
          <a:lstStyle/>
          <a:p>
            <a:pPr defTabSz="914400"/>
            <a:r>
              <a:rPr lang="en-US" sz="2400" dirty="0">
                <a:ln w="0"/>
                <a:solidFill>
                  <a:schemeClr val="tx1">
                    <a:lumMod val="75000"/>
                    <a:lumOff val="25000"/>
                  </a:schemeClr>
                </a:solidFill>
              </a:rPr>
              <a:t>What are some perceptual tricks we learned about previously?</a:t>
            </a:r>
          </a:p>
        </p:txBody>
      </p:sp>
    </p:spTree>
    <p:extLst>
      <p:ext uri="{BB962C8B-B14F-4D97-AF65-F5344CB8AC3E}">
        <p14:creationId xmlns:p14="http://schemas.microsoft.com/office/powerpoint/2010/main" val="4130775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
        <p:nvSpPr>
          <p:cNvPr id="5" name="Text Placeholder 2">
            <a:extLst>
              <a:ext uri="{FF2B5EF4-FFF2-40B4-BE49-F238E27FC236}">
                <a16:creationId xmlns:a16="http://schemas.microsoft.com/office/drawing/2014/main" id="{F4DCE38C-2BC1-014B-88D9-475D172DE54F}"/>
              </a:ext>
            </a:extLst>
          </p:cNvPr>
          <p:cNvSpPr txBox="1">
            <a:spLocks/>
          </p:cNvSpPr>
          <p:nvPr/>
        </p:nvSpPr>
        <p:spPr>
          <a:xfrm>
            <a:off x="3458308" y="339970"/>
            <a:ext cx="8600342" cy="235084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buNone/>
            </a:pPr>
            <a:r>
              <a:rPr lang="en-US" sz="2800" b="1" dirty="0"/>
              <a:t>Get it right in black and white – </a:t>
            </a:r>
            <a:r>
              <a:rPr lang="en-US" sz="2800" dirty="0">
                <a:solidFill>
                  <a:srgbClr val="FF0000"/>
                </a:solidFill>
              </a:rPr>
              <a:t>Use luminance to communicate data, and consider hue and saturation secondary</a:t>
            </a:r>
          </a:p>
        </p:txBody>
      </p:sp>
      <p:pic>
        <p:nvPicPr>
          <p:cNvPr id="3" name="Picture 2" descr="Map&#10;&#10;Description automatically generated">
            <a:extLst>
              <a:ext uri="{FF2B5EF4-FFF2-40B4-BE49-F238E27FC236}">
                <a16:creationId xmlns:a16="http://schemas.microsoft.com/office/drawing/2014/main" id="{2FE3D524-812D-4949-BB33-A2C09A2BE7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771" y="1765723"/>
            <a:ext cx="9348410" cy="4132451"/>
          </a:xfrm>
          <a:prstGeom prst="rect">
            <a:avLst/>
          </a:prstGeom>
        </p:spPr>
      </p:pic>
      <p:sp>
        <p:nvSpPr>
          <p:cNvPr id="2" name="Title 1">
            <a:extLst>
              <a:ext uri="{FF2B5EF4-FFF2-40B4-BE49-F238E27FC236}">
                <a16:creationId xmlns:a16="http://schemas.microsoft.com/office/drawing/2014/main" id="{EBC1A93F-EEF1-11E4-F7AD-995BE8B03F37}"/>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27079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9" name="Text Placeholder 2">
            <a:extLst>
              <a:ext uri="{FF2B5EF4-FFF2-40B4-BE49-F238E27FC236}">
                <a16:creationId xmlns:a16="http://schemas.microsoft.com/office/drawing/2014/main" id="{D9CCFD22-7D27-0B44-A30E-82F53251C43E}"/>
              </a:ext>
            </a:extLst>
          </p:cNvPr>
          <p:cNvSpPr txBox="1">
            <a:spLocks/>
          </p:cNvSpPr>
          <p:nvPr/>
        </p:nvSpPr>
        <p:spPr>
          <a:xfrm>
            <a:off x="3437304" y="753696"/>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15950" indent="-457200">
              <a:spcBef>
                <a:spcPts val="400"/>
              </a:spcBef>
              <a:buFont typeface="+mj-lt"/>
              <a:buAutoNum type="arabicParenR"/>
            </a:pPr>
            <a:r>
              <a:rPr lang="en-US" sz="2400" dirty="0"/>
              <a:t>No unjustified 3D / 2D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Eyes beat memory </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Resolution over immersion</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Overview First, Zoom and Filter, Detail on Demand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Responsiveness is required</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Get it right in black and white</a:t>
            </a:r>
          </a:p>
          <a:p>
            <a:pPr marL="615950" indent="-457200">
              <a:spcBef>
                <a:spcPts val="400"/>
              </a:spcBef>
              <a:buFont typeface="+mj-lt"/>
              <a:buAutoNum type="arabicParenR"/>
            </a:pPr>
            <a:endParaRPr lang="en-US" sz="2400" dirty="0"/>
          </a:p>
          <a:p>
            <a:pPr marL="615950" indent="-457200">
              <a:spcBef>
                <a:spcPts val="400"/>
              </a:spcBef>
              <a:buFont typeface="+mj-lt"/>
              <a:buAutoNum type="arabicParenR"/>
            </a:pPr>
            <a:r>
              <a:rPr lang="en-US" sz="2400" dirty="0"/>
              <a:t>Function first, form next</a:t>
            </a:r>
          </a:p>
          <a:p>
            <a:pPr marL="615950" indent="-457200">
              <a:buFont typeface="+mj-lt"/>
              <a:buAutoNum type="arabicParenR"/>
            </a:pPr>
            <a:endParaRPr lang="en-US" sz="2400" dirty="0"/>
          </a:p>
        </p:txBody>
      </p:sp>
      <p:sp>
        <p:nvSpPr>
          <p:cNvPr id="2" name="Title 1">
            <a:extLst>
              <a:ext uri="{FF2B5EF4-FFF2-40B4-BE49-F238E27FC236}">
                <a16:creationId xmlns:a16="http://schemas.microsoft.com/office/drawing/2014/main" id="{2E76ECCD-721E-90A2-EF70-06074BEA5BC7}"/>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703293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5" name="Text Placeholder 2">
            <a:extLst>
              <a:ext uri="{FF2B5EF4-FFF2-40B4-BE49-F238E27FC236}">
                <a16:creationId xmlns:a16="http://schemas.microsoft.com/office/drawing/2014/main" id="{F4DCE38C-2BC1-014B-88D9-475D172DE54F}"/>
              </a:ext>
            </a:extLst>
          </p:cNvPr>
          <p:cNvSpPr txBox="1">
            <a:spLocks/>
          </p:cNvSpPr>
          <p:nvPr/>
        </p:nvSpPr>
        <p:spPr>
          <a:xfrm>
            <a:off x="3470030" y="786210"/>
            <a:ext cx="8588619" cy="190460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158750" indent="0">
              <a:buNone/>
            </a:pPr>
            <a:r>
              <a:rPr lang="en-US" sz="2800" b="1" dirty="0"/>
              <a:t>Function first, form next – </a:t>
            </a:r>
            <a:r>
              <a:rPr lang="en-US" sz="2800" dirty="0">
                <a:solidFill>
                  <a:srgbClr val="FF0000"/>
                </a:solidFill>
              </a:rPr>
              <a:t>Aesthetics are easy fixes, functionality is not </a:t>
            </a:r>
          </a:p>
        </p:txBody>
      </p:sp>
      <p:pic>
        <p:nvPicPr>
          <p:cNvPr id="10" name="Graphic 9" descr="Building Brick Wall outline">
            <a:extLst>
              <a:ext uri="{FF2B5EF4-FFF2-40B4-BE49-F238E27FC236}">
                <a16:creationId xmlns:a16="http://schemas.microsoft.com/office/drawing/2014/main" id="{B13E2E7C-DD4E-3847-AD7B-9915A11FAC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4501" y="2554684"/>
            <a:ext cx="3517107" cy="3517107"/>
          </a:xfrm>
          <a:prstGeom prst="rect">
            <a:avLst/>
          </a:prstGeom>
        </p:spPr>
      </p:pic>
      <p:pic>
        <p:nvPicPr>
          <p:cNvPr id="12" name="Graphic 11" descr="Bulldozer outline">
            <a:extLst>
              <a:ext uri="{FF2B5EF4-FFF2-40B4-BE49-F238E27FC236}">
                <a16:creationId xmlns:a16="http://schemas.microsoft.com/office/drawing/2014/main" id="{77A7C324-C1C2-D848-9F6F-7C8964634A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7210" y="4381090"/>
            <a:ext cx="2724153" cy="2724153"/>
          </a:xfrm>
          <a:prstGeom prst="rect">
            <a:avLst/>
          </a:prstGeom>
        </p:spPr>
      </p:pic>
      <p:pic>
        <p:nvPicPr>
          <p:cNvPr id="14" name="Graphic 13" descr="Roller Paint Tool outline">
            <a:extLst>
              <a:ext uri="{FF2B5EF4-FFF2-40B4-BE49-F238E27FC236}">
                <a16:creationId xmlns:a16="http://schemas.microsoft.com/office/drawing/2014/main" id="{6B56BC38-7B00-8A46-A2C7-F44D7ADAD3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04545" y="2756695"/>
            <a:ext cx="1556543" cy="1556543"/>
          </a:xfrm>
          <a:prstGeom prst="rect">
            <a:avLst/>
          </a:prstGeom>
        </p:spPr>
      </p:pic>
      <p:pic>
        <p:nvPicPr>
          <p:cNvPr id="16" name="Graphic 15" descr="Paint outline">
            <a:extLst>
              <a:ext uri="{FF2B5EF4-FFF2-40B4-BE49-F238E27FC236}">
                <a16:creationId xmlns:a16="http://schemas.microsoft.com/office/drawing/2014/main" id="{0EDAD0B7-580F-C74B-BF0F-4D2D5463CC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0414" y="2318139"/>
            <a:ext cx="2034787" cy="2034787"/>
          </a:xfrm>
          <a:prstGeom prst="rect">
            <a:avLst/>
          </a:prstGeom>
        </p:spPr>
      </p:pic>
      <p:pic>
        <p:nvPicPr>
          <p:cNvPr id="18" name="Graphic 17" descr="Checkmark with solid fill">
            <a:extLst>
              <a:ext uri="{FF2B5EF4-FFF2-40B4-BE49-F238E27FC236}">
                <a16:creationId xmlns:a16="http://schemas.microsoft.com/office/drawing/2014/main" id="{6951D0CA-DE10-334D-99CC-CA2C06B6DB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04180" y="2621955"/>
            <a:ext cx="1614090" cy="1614090"/>
          </a:xfrm>
          <a:prstGeom prst="rect">
            <a:avLst/>
          </a:prstGeom>
        </p:spPr>
      </p:pic>
      <p:pic>
        <p:nvPicPr>
          <p:cNvPr id="20" name="Graphic 19" descr="Close with solid fill">
            <a:extLst>
              <a:ext uri="{FF2B5EF4-FFF2-40B4-BE49-F238E27FC236}">
                <a16:creationId xmlns:a16="http://schemas.microsoft.com/office/drawing/2014/main" id="{45CE5DE3-0077-A04D-A1CD-9CE02C8B783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01220" y="4725026"/>
            <a:ext cx="1717050" cy="1717050"/>
          </a:xfrm>
          <a:prstGeom prst="rect">
            <a:avLst/>
          </a:prstGeom>
        </p:spPr>
      </p:pic>
      <p:sp>
        <p:nvSpPr>
          <p:cNvPr id="2" name="Title 1">
            <a:extLst>
              <a:ext uri="{FF2B5EF4-FFF2-40B4-BE49-F238E27FC236}">
                <a16:creationId xmlns:a16="http://schemas.microsoft.com/office/drawing/2014/main" id="{9E82C569-0168-5DE0-8994-7C4D03E45E37}"/>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Design Rules of Thumb</a:t>
            </a:r>
          </a:p>
        </p:txBody>
      </p:sp>
    </p:spTree>
    <p:extLst>
      <p:ext uri="{BB962C8B-B14F-4D97-AF65-F5344CB8AC3E}">
        <p14:creationId xmlns:p14="http://schemas.microsoft.com/office/powerpoint/2010/main" val="2209688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5" name="Text Placeholder 2">
            <a:extLst>
              <a:ext uri="{FF2B5EF4-FFF2-40B4-BE49-F238E27FC236}">
                <a16:creationId xmlns:a16="http://schemas.microsoft.com/office/drawing/2014/main" id="{F4DCE38C-2BC1-014B-88D9-475D172DE54F}"/>
              </a:ext>
            </a:extLst>
          </p:cNvPr>
          <p:cNvSpPr txBox="1">
            <a:spLocks/>
          </p:cNvSpPr>
          <p:nvPr/>
        </p:nvSpPr>
        <p:spPr>
          <a:xfrm>
            <a:off x="3470030" y="786210"/>
            <a:ext cx="8588619" cy="190460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01650" indent="-342900">
              <a:spcBef>
                <a:spcPts val="0"/>
              </a:spcBef>
              <a:buSzPct val="100000"/>
            </a:pPr>
            <a:r>
              <a:rPr lang="en-US" sz="2400" dirty="0">
                <a:solidFill>
                  <a:schemeClr val="tx1">
                    <a:lumMod val="90000"/>
                    <a:lumOff val="10000"/>
                  </a:schemeClr>
                </a:solidFill>
                <a:latin typeface="+mn-lt"/>
              </a:rPr>
              <a:t>Find a partner to work with</a:t>
            </a:r>
          </a:p>
          <a:p>
            <a:pPr marL="501650" indent="-342900">
              <a:spcBef>
                <a:spcPts val="0"/>
              </a:spcBef>
              <a:buSzPct val="100000"/>
            </a:pPr>
            <a:r>
              <a:rPr lang="en-US" sz="2400" dirty="0">
                <a:solidFill>
                  <a:schemeClr val="tx1">
                    <a:lumMod val="90000"/>
                    <a:lumOff val="10000"/>
                  </a:schemeClr>
                </a:solidFill>
                <a:latin typeface="+mn-lt"/>
              </a:rPr>
              <a:t>Choose a dataset of interest to you</a:t>
            </a:r>
          </a:p>
          <a:p>
            <a:pPr marL="501650" indent="-342900">
              <a:spcBef>
                <a:spcPts val="0"/>
              </a:spcBef>
              <a:buSzPct val="100000"/>
            </a:pPr>
            <a:r>
              <a:rPr lang="en-US" sz="2400" dirty="0">
                <a:solidFill>
                  <a:schemeClr val="tx1">
                    <a:lumMod val="90000"/>
                    <a:lumOff val="10000"/>
                  </a:schemeClr>
                </a:solidFill>
                <a:latin typeface="+mn-lt"/>
              </a:rPr>
              <a:t>Build a visualization that shows something interesting in the data</a:t>
            </a:r>
          </a:p>
          <a:p>
            <a:pPr marL="501650" indent="-342900">
              <a:spcBef>
                <a:spcPts val="0"/>
              </a:spcBef>
              <a:buSzPct val="100000"/>
            </a:pPr>
            <a:endParaRPr lang="en-US" sz="2400" dirty="0">
              <a:solidFill>
                <a:schemeClr val="tx1">
                  <a:lumMod val="90000"/>
                  <a:lumOff val="10000"/>
                </a:schemeClr>
              </a:solidFill>
              <a:latin typeface="+mn-lt"/>
            </a:endParaRPr>
          </a:p>
          <a:p>
            <a:pPr marL="501650" indent="-342900">
              <a:spcBef>
                <a:spcPts val="0"/>
              </a:spcBef>
              <a:buSzPct val="100000"/>
            </a:pPr>
            <a:r>
              <a:rPr lang="en-US" sz="2400" dirty="0">
                <a:solidFill>
                  <a:schemeClr val="tx1">
                    <a:lumMod val="90000"/>
                    <a:lumOff val="10000"/>
                  </a:schemeClr>
                </a:solidFill>
                <a:latin typeface="+mn-lt"/>
              </a:rPr>
              <a:t>Modify your visualization:</a:t>
            </a:r>
          </a:p>
          <a:p>
            <a:pPr marL="501650" indent="-342900">
              <a:spcBef>
                <a:spcPts val="0"/>
              </a:spcBef>
              <a:buSzPct val="100000"/>
            </a:pPr>
            <a:endParaRPr lang="en-US" sz="2400" dirty="0">
              <a:solidFill>
                <a:schemeClr val="tx1">
                  <a:lumMod val="90000"/>
                  <a:lumOff val="10000"/>
                </a:schemeClr>
              </a:solidFill>
              <a:latin typeface="+mn-lt"/>
            </a:endParaRPr>
          </a:p>
          <a:p>
            <a:pPr marL="946150" lvl="1" indent="-342900">
              <a:spcBef>
                <a:spcPts val="0"/>
              </a:spcBef>
              <a:buSzPct val="100000"/>
            </a:pPr>
            <a:r>
              <a:rPr lang="en-US" sz="2400" dirty="0">
                <a:solidFill>
                  <a:schemeClr val="tx1">
                    <a:lumMod val="90000"/>
                    <a:lumOff val="10000"/>
                  </a:schemeClr>
                </a:solidFill>
                <a:latin typeface="+mn-lt"/>
              </a:rPr>
              <a:t>Make a version that follow’s Tufte’s Data-Ink Ratio guidelines</a:t>
            </a:r>
          </a:p>
          <a:p>
            <a:pPr marL="946150" lvl="1" indent="-342900">
              <a:spcBef>
                <a:spcPts val="0"/>
              </a:spcBef>
              <a:buSzPct val="100000"/>
            </a:pPr>
            <a:r>
              <a:rPr lang="en-US" sz="2400" dirty="0">
                <a:solidFill>
                  <a:schemeClr val="tx1">
                    <a:lumMod val="90000"/>
                    <a:lumOff val="10000"/>
                  </a:schemeClr>
                </a:solidFill>
                <a:latin typeface="+mn-lt"/>
              </a:rPr>
              <a:t>Make a version that uses “Chart Junk” to entice the reader</a:t>
            </a:r>
          </a:p>
          <a:p>
            <a:pPr marL="946150" lvl="1" indent="-342900">
              <a:spcBef>
                <a:spcPts val="0"/>
              </a:spcBef>
              <a:buSzPct val="100000"/>
            </a:pPr>
            <a:r>
              <a:rPr lang="en-US" sz="2400" dirty="0">
                <a:solidFill>
                  <a:schemeClr val="tx1">
                    <a:lumMod val="90000"/>
                    <a:lumOff val="10000"/>
                  </a:schemeClr>
                </a:solidFill>
                <a:latin typeface="+mn-lt"/>
              </a:rPr>
              <a:t>Make a version that is deceptive </a:t>
            </a:r>
          </a:p>
          <a:p>
            <a:pPr marL="946150" lvl="1" indent="-342900">
              <a:spcBef>
                <a:spcPts val="0"/>
              </a:spcBef>
              <a:buSzPct val="100000"/>
            </a:pPr>
            <a:r>
              <a:rPr lang="en-US" sz="2400" dirty="0">
                <a:solidFill>
                  <a:schemeClr val="tx1">
                    <a:lumMod val="90000"/>
                    <a:lumOff val="10000"/>
                  </a:schemeClr>
                </a:solidFill>
                <a:latin typeface="+mn-lt"/>
              </a:rPr>
              <a:t>Make a version the violates a design rule of thumb </a:t>
            </a:r>
          </a:p>
        </p:txBody>
      </p:sp>
      <p:sp>
        <p:nvSpPr>
          <p:cNvPr id="2" name="Title 1">
            <a:extLst>
              <a:ext uri="{FF2B5EF4-FFF2-40B4-BE49-F238E27FC236}">
                <a16:creationId xmlns:a16="http://schemas.microsoft.com/office/drawing/2014/main" id="{9E82C569-0168-5DE0-8994-7C4D03E45E37}"/>
              </a:ext>
            </a:extLst>
          </p:cNvPr>
          <p:cNvSpPr>
            <a:spLocks noGrp="1"/>
          </p:cNvSpPr>
          <p:nvPr>
            <p:ph type="title"/>
          </p:nvPr>
        </p:nvSpPr>
        <p:spPr>
          <a:xfrm>
            <a:off x="252919" y="1123837"/>
            <a:ext cx="2947482" cy="4601183"/>
          </a:xfrm>
          <a:noFill/>
        </p:spPr>
        <p:txBody>
          <a:bodyPr/>
          <a:lstStyle/>
          <a:p>
            <a:pPr hangingPunct="1"/>
            <a:r>
              <a:rPr lang="en-US" sz="3600" dirty="0">
                <a:solidFill>
                  <a:schemeClr val="bg1"/>
                </a:solidFill>
              </a:rPr>
              <a:t>Practice</a:t>
            </a:r>
          </a:p>
        </p:txBody>
      </p:sp>
    </p:spTree>
    <p:extLst>
      <p:ext uri="{BB962C8B-B14F-4D97-AF65-F5344CB8AC3E}">
        <p14:creationId xmlns:p14="http://schemas.microsoft.com/office/powerpoint/2010/main" val="542793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a:ln>
            <a:noFill/>
          </a:ln>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4"/>
          <a:stretch>
            <a:fillRect/>
          </a:stretch>
        </p:blipFill>
        <p:spPr>
          <a:xfrm>
            <a:off x="4619625" y="2240611"/>
            <a:ext cx="6734175" cy="2952484"/>
          </a:xfrm>
          <a:prstGeom prst="rect">
            <a:avLst/>
          </a:prstGeom>
          <a:ln>
            <a:solidFill>
              <a:schemeClr val="tx1"/>
            </a:solidFill>
          </a:ln>
        </p:spPr>
      </p:pic>
      <p:sp>
        <p:nvSpPr>
          <p:cNvPr id="11" name="Rectangle 10">
            <a:extLst>
              <a:ext uri="{FF2B5EF4-FFF2-40B4-BE49-F238E27FC236}">
                <a16:creationId xmlns:a16="http://schemas.microsoft.com/office/drawing/2014/main" id="{1CCB3DEA-2468-F947-B4D7-2E7D1DDFB6E7}"/>
              </a:ext>
            </a:extLst>
          </p:cNvPr>
          <p:cNvSpPr/>
          <p:nvPr/>
        </p:nvSpPr>
        <p:spPr>
          <a:xfrm>
            <a:off x="3442854" y="502499"/>
            <a:ext cx="3876676" cy="1754326"/>
          </a:xfrm>
          <a:prstGeom prst="rect">
            <a:avLst/>
          </a:prstGeom>
          <a:noFill/>
        </p:spPr>
        <p:txBody>
          <a:bodyPr wrap="square" lIns="91440" tIns="45720" rIns="91440" bIns="45720">
            <a:spAutoFit/>
          </a:bodyPr>
          <a:lstStyle/>
          <a:p>
            <a:pPr defTabSz="914400"/>
            <a:r>
              <a:rPr lang="en-US" sz="2400" dirty="0">
                <a:ln w="0"/>
                <a:solidFill>
                  <a:schemeClr val="tx1">
                    <a:lumMod val="75000"/>
                    <a:lumOff val="25000"/>
                  </a:schemeClr>
                </a:solidFill>
              </a:rPr>
              <a:t>Inspect the data</a:t>
            </a:r>
          </a:p>
          <a:p>
            <a:pPr defTabSz="914400"/>
            <a:r>
              <a:rPr lang="en-US" sz="2400" dirty="0">
                <a:ln w="0"/>
                <a:solidFill>
                  <a:schemeClr val="tx1">
                    <a:lumMod val="75000"/>
                    <a:lumOff val="25000"/>
                  </a:schemeClr>
                </a:solidFill>
              </a:rPr>
              <a:t>	</a:t>
            </a:r>
            <a:r>
              <a:rPr lang="en-US" sz="2400" dirty="0">
                <a:ln w="0"/>
                <a:solidFill>
                  <a:schemeClr val="tx1">
                    <a:lumMod val="75000"/>
                    <a:lumOff val="25000"/>
                  </a:schemeClr>
                </a:solidFill>
                <a:sym typeface="Wingdings" pitchFamily="2" charset="2"/>
              </a:rPr>
              <a:t> Source?</a:t>
            </a:r>
          </a:p>
          <a:p>
            <a:pPr defTabSz="914400"/>
            <a:r>
              <a:rPr lang="en-US" sz="2400" dirty="0">
                <a:ln w="0"/>
                <a:solidFill>
                  <a:schemeClr val="tx1">
                    <a:lumMod val="75000"/>
                    <a:lumOff val="25000"/>
                  </a:schemeClr>
                </a:solidFill>
                <a:sym typeface="Wingdings" pitchFamily="2" charset="2"/>
              </a:rPr>
              <a:t>	 Biases?</a:t>
            </a:r>
            <a:endParaRPr lang="en-US" sz="2400" dirty="0">
              <a:ln w="0"/>
              <a:solidFill>
                <a:schemeClr val="tx1">
                  <a:lumMod val="75000"/>
                  <a:lumOff val="25000"/>
                </a:schemeClr>
              </a:solidFill>
            </a:endParaRPr>
          </a:p>
        </p:txBody>
      </p:sp>
    </p:spTree>
    <p:extLst>
      <p:ext uri="{BB962C8B-B14F-4D97-AF65-F5344CB8AC3E}">
        <p14:creationId xmlns:p14="http://schemas.microsoft.com/office/powerpoint/2010/main" val="975064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3525982" y="687580"/>
            <a:ext cx="7305675" cy="1200329"/>
          </a:xfrm>
          <a:prstGeom prst="rect">
            <a:avLst/>
          </a:prstGeom>
          <a:noFill/>
        </p:spPr>
        <p:txBody>
          <a:bodyPr wrap="square" lIns="91440" tIns="45720" rIns="91440" bIns="45720">
            <a:spAutoFit/>
          </a:bodyPr>
          <a:lstStyle/>
          <a:p>
            <a:pPr defTabSz="914400"/>
            <a:r>
              <a:rPr lang="en-US" sz="2400" dirty="0">
                <a:ln w="0"/>
                <a:solidFill>
                  <a:schemeClr val="tx1">
                    <a:lumMod val="75000"/>
                    <a:lumOff val="25000"/>
                  </a:schemeClr>
                </a:solidFill>
              </a:rPr>
              <a:t>Design Contentiously &amp; Read Critically</a:t>
            </a:r>
          </a:p>
          <a:p>
            <a:pPr defTabSz="914400"/>
            <a:r>
              <a:rPr lang="en-US" sz="2400" dirty="0">
                <a:ln w="0"/>
                <a:solidFill>
                  <a:schemeClr val="tx1">
                    <a:lumMod val="75000"/>
                    <a:lumOff val="25000"/>
                  </a:schemeClr>
                </a:solidFill>
                <a:sym typeface="Wingdings" pitchFamily="2" charset="2"/>
              </a:rPr>
              <a:t>	 What’s shown vs not?</a:t>
            </a:r>
            <a:endParaRPr lang="en-US" sz="2400" dirty="0">
              <a:ln w="0"/>
              <a:solidFill>
                <a:schemeClr val="tx1">
                  <a:lumMod val="75000"/>
                  <a:lumOff val="25000"/>
                </a:schemeClr>
              </a:solidFill>
            </a:endParaRP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3525982" y="2314611"/>
            <a:ext cx="3948459" cy="2624495"/>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700D266E-0829-7548-B1C3-664453807F87}"/>
              </a:ext>
            </a:extLst>
          </p:cNvPr>
          <p:cNvPicPr>
            <a:picLocks noChangeAspect="1"/>
          </p:cNvPicPr>
          <p:nvPr/>
        </p:nvPicPr>
        <p:blipFill>
          <a:blip r:embed="rId5"/>
          <a:stretch>
            <a:fillRect/>
          </a:stretch>
        </p:blipFill>
        <p:spPr>
          <a:xfrm>
            <a:off x="7747235" y="2366966"/>
            <a:ext cx="3705515" cy="2865208"/>
          </a:xfrm>
          <a:prstGeom prst="rect">
            <a:avLst/>
          </a:prstGeom>
        </p:spPr>
      </p:pic>
    </p:spTree>
    <p:extLst>
      <p:ext uri="{BB962C8B-B14F-4D97-AF65-F5344CB8AC3E}">
        <p14:creationId xmlns:p14="http://schemas.microsoft.com/office/powerpoint/2010/main" val="3054948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3512127" y="78750"/>
            <a:ext cx="4341043" cy="2308324"/>
          </a:xfrm>
          <a:prstGeom prst="rect">
            <a:avLst/>
          </a:prstGeom>
          <a:noFill/>
        </p:spPr>
        <p:txBody>
          <a:bodyPr wrap="square" lIns="91440" tIns="45720" rIns="91440" bIns="45720">
            <a:spAutoFit/>
          </a:bodyPr>
          <a:lstStyle/>
          <a:p>
            <a:pPr defTabSz="914400"/>
            <a:r>
              <a:rPr lang="en-US" sz="2400" dirty="0">
                <a:ln w="0"/>
                <a:solidFill>
                  <a:schemeClr val="tx1">
                    <a:lumMod val="75000"/>
                    <a:lumOff val="25000"/>
                  </a:schemeClr>
                </a:solidFill>
              </a:rPr>
              <a:t>Design Contentiously &amp; Read Critically</a:t>
            </a:r>
          </a:p>
          <a:p>
            <a:pPr defTabSz="914400"/>
            <a:r>
              <a:rPr lang="en-US" sz="2400" dirty="0">
                <a:ln w="0"/>
                <a:solidFill>
                  <a:schemeClr val="tx1">
                    <a:lumMod val="75000"/>
                    <a:lumOff val="25000"/>
                  </a:schemeClr>
                </a:solidFill>
              </a:rPr>
              <a:t>	</a:t>
            </a:r>
            <a:r>
              <a:rPr lang="en-US" sz="2400" dirty="0">
                <a:ln w="0"/>
                <a:solidFill>
                  <a:schemeClr val="tx1">
                    <a:lumMod val="75000"/>
                    <a:lumOff val="25000"/>
                  </a:schemeClr>
                </a:solidFill>
                <a:sym typeface="Wingdings" pitchFamily="2" charset="2"/>
              </a:rPr>
              <a:t> Goal</a:t>
            </a:r>
          </a:p>
          <a:p>
            <a:pPr defTabSz="914400"/>
            <a:r>
              <a:rPr lang="en-US" sz="2400" dirty="0">
                <a:ln w="0"/>
                <a:solidFill>
                  <a:schemeClr val="tx1">
                    <a:lumMod val="75000"/>
                    <a:lumOff val="25000"/>
                  </a:schemeClr>
                </a:solidFill>
                <a:sym typeface="Wingdings" pitchFamily="2" charset="2"/>
              </a:rPr>
              <a:t>	 Data types</a:t>
            </a:r>
            <a:endParaRPr lang="en-US" sz="2400" dirty="0">
              <a:ln w="0"/>
              <a:solidFill>
                <a:schemeClr val="tx1">
                  <a:lumMod val="75000"/>
                  <a:lumOff val="25000"/>
                </a:schemeClr>
              </a:solidFill>
            </a:endParaRPr>
          </a:p>
        </p:txBody>
      </p:sp>
      <p:pic>
        <p:nvPicPr>
          <p:cNvPr id="4" name="Picture 3" descr="Chart, line chart&#10;&#10;Description automatically generated">
            <a:extLst>
              <a:ext uri="{FF2B5EF4-FFF2-40B4-BE49-F238E27FC236}">
                <a16:creationId xmlns:a16="http://schemas.microsoft.com/office/drawing/2014/main" id="{09E67F9D-6749-7A40-879B-A8AB5A2A9E00}"/>
              </a:ext>
            </a:extLst>
          </p:cNvPr>
          <p:cNvPicPr>
            <a:picLocks noChangeAspect="1"/>
          </p:cNvPicPr>
          <p:nvPr/>
        </p:nvPicPr>
        <p:blipFill>
          <a:blip r:embed="rId4"/>
          <a:stretch>
            <a:fillRect/>
          </a:stretch>
        </p:blipFill>
        <p:spPr>
          <a:xfrm>
            <a:off x="5043351" y="2379399"/>
            <a:ext cx="6448995" cy="4021138"/>
          </a:xfrm>
          <a:prstGeom prst="rect">
            <a:avLst/>
          </a:prstGeom>
        </p:spPr>
      </p:pic>
    </p:spTree>
    <p:extLst>
      <p:ext uri="{BB962C8B-B14F-4D97-AF65-F5344CB8AC3E}">
        <p14:creationId xmlns:p14="http://schemas.microsoft.com/office/powerpoint/2010/main" val="4000150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3401292" y="347336"/>
            <a:ext cx="7405696" cy="1200329"/>
          </a:xfrm>
          <a:prstGeom prst="rect">
            <a:avLst/>
          </a:prstGeom>
          <a:noFill/>
        </p:spPr>
        <p:txBody>
          <a:bodyPr wrap="square" lIns="91440" tIns="45720" rIns="91440" bIns="45720">
            <a:spAutoFit/>
          </a:bodyPr>
          <a:lstStyle/>
          <a:p>
            <a:pPr defTabSz="914400"/>
            <a:r>
              <a:rPr lang="en-US" sz="2400" dirty="0">
                <a:ln w="0"/>
                <a:solidFill>
                  <a:schemeClr val="tx1">
                    <a:lumMod val="75000"/>
                    <a:lumOff val="25000"/>
                  </a:schemeClr>
                </a:solidFill>
              </a:rPr>
              <a:t>Design Contentiously &amp; Read Critically</a:t>
            </a:r>
          </a:p>
          <a:p>
            <a:pPr defTabSz="914400"/>
            <a:r>
              <a:rPr lang="en-US" sz="2400" dirty="0">
                <a:ln w="0"/>
                <a:solidFill>
                  <a:schemeClr val="tx1">
                    <a:lumMod val="75000"/>
                    <a:lumOff val="25000"/>
                  </a:schemeClr>
                </a:solidFill>
              </a:rPr>
              <a:t>	</a:t>
            </a:r>
            <a:r>
              <a:rPr lang="en-US" sz="2400" dirty="0">
                <a:ln w="0"/>
                <a:solidFill>
                  <a:schemeClr val="tx1">
                    <a:lumMod val="75000"/>
                    <a:lumOff val="25000"/>
                  </a:schemeClr>
                </a:solidFill>
                <a:sym typeface="Wingdings" pitchFamily="2" charset="2"/>
              </a:rPr>
              <a:t> Aspect ratio</a:t>
            </a: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3591838" y="1586232"/>
            <a:ext cx="3512302" cy="2334587"/>
          </a:xfrm>
          <a:prstGeom prst="rect">
            <a:avLst/>
          </a:prstGeom>
        </p:spPr>
      </p:pic>
      <p:pic>
        <p:nvPicPr>
          <p:cNvPr id="5" name="Picture 4" descr="Chart, line chart&#10;&#10;Description automatically generated">
            <a:extLst>
              <a:ext uri="{FF2B5EF4-FFF2-40B4-BE49-F238E27FC236}">
                <a16:creationId xmlns:a16="http://schemas.microsoft.com/office/drawing/2014/main" id="{BE0F92DF-A576-6D4E-B379-747A73D7332B}"/>
              </a:ext>
            </a:extLst>
          </p:cNvPr>
          <p:cNvPicPr>
            <a:picLocks noChangeAspect="1"/>
          </p:cNvPicPr>
          <p:nvPr/>
        </p:nvPicPr>
        <p:blipFill>
          <a:blip r:embed="rId5"/>
          <a:stretch>
            <a:fillRect/>
          </a:stretch>
        </p:blipFill>
        <p:spPr>
          <a:xfrm>
            <a:off x="3529612" y="3920819"/>
            <a:ext cx="6722105" cy="2257312"/>
          </a:xfrm>
          <a:prstGeom prst="rect">
            <a:avLst/>
          </a:prstGeom>
        </p:spPr>
      </p:pic>
      <p:pic>
        <p:nvPicPr>
          <p:cNvPr id="9" name="Picture 8" descr="Chart, line chart&#10;&#10;Description automatically generated">
            <a:extLst>
              <a:ext uri="{FF2B5EF4-FFF2-40B4-BE49-F238E27FC236}">
                <a16:creationId xmlns:a16="http://schemas.microsoft.com/office/drawing/2014/main" id="{04109A13-6B31-A54C-848C-38986A2BFD50}"/>
              </a:ext>
            </a:extLst>
          </p:cNvPr>
          <p:cNvPicPr>
            <a:picLocks noChangeAspect="1"/>
          </p:cNvPicPr>
          <p:nvPr/>
        </p:nvPicPr>
        <p:blipFill rotWithShape="1">
          <a:blip r:embed="rId6"/>
          <a:srcRect r="3561"/>
          <a:stretch/>
        </p:blipFill>
        <p:spPr>
          <a:xfrm>
            <a:off x="8289304" y="1187300"/>
            <a:ext cx="1935146" cy="2733519"/>
          </a:xfrm>
          <a:prstGeom prst="rect">
            <a:avLst/>
          </a:prstGeom>
        </p:spPr>
      </p:pic>
    </p:spTree>
    <p:extLst>
      <p:ext uri="{BB962C8B-B14F-4D97-AF65-F5344CB8AC3E}">
        <p14:creationId xmlns:p14="http://schemas.microsoft.com/office/powerpoint/2010/main" val="963023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3451647" y="253516"/>
            <a:ext cx="7419974" cy="1754326"/>
          </a:xfrm>
          <a:prstGeom prst="rect">
            <a:avLst/>
          </a:prstGeom>
          <a:noFill/>
        </p:spPr>
        <p:txBody>
          <a:bodyPr wrap="square" lIns="91440" tIns="45720" rIns="91440" bIns="45720">
            <a:spAutoFit/>
          </a:bodyPr>
          <a:lstStyle/>
          <a:p>
            <a:pPr defTabSz="914400"/>
            <a:r>
              <a:rPr lang="en-US" sz="2400" dirty="0">
                <a:ln w="0"/>
                <a:solidFill>
                  <a:schemeClr val="tx1">
                    <a:lumMod val="75000"/>
                    <a:lumOff val="25000"/>
                  </a:schemeClr>
                </a:solidFill>
              </a:rPr>
              <a:t>Design Contentiously &amp; Read Critically</a:t>
            </a:r>
          </a:p>
          <a:p>
            <a:pPr defTabSz="914400"/>
            <a:r>
              <a:rPr lang="en-US" sz="2400" dirty="0">
                <a:ln w="0"/>
                <a:solidFill>
                  <a:schemeClr val="tx1">
                    <a:lumMod val="75000"/>
                    <a:lumOff val="25000"/>
                  </a:schemeClr>
                </a:solidFill>
                <a:sym typeface="Wingdings" pitchFamily="2" charset="2"/>
              </a:rPr>
              <a:t>	 Axes</a:t>
            </a:r>
          </a:p>
          <a:p>
            <a:pPr defTabSz="914400"/>
            <a:r>
              <a:rPr lang="en-US" sz="2400" dirty="0">
                <a:ln w="0"/>
                <a:solidFill>
                  <a:schemeClr val="tx1">
                    <a:lumMod val="75000"/>
                    <a:lumOff val="25000"/>
                  </a:schemeClr>
                </a:solidFill>
                <a:sym typeface="Wingdings" pitchFamily="2" charset="2"/>
              </a:rPr>
              <a:t>	</a:t>
            </a:r>
            <a:endParaRPr lang="en-US" sz="2400" dirty="0">
              <a:ln w="0"/>
              <a:solidFill>
                <a:schemeClr val="tx1">
                  <a:lumMod val="75000"/>
                  <a:lumOff val="25000"/>
                </a:schemeClr>
              </a:solidFill>
            </a:endParaRPr>
          </a:p>
        </p:txBody>
      </p:sp>
      <p:pic>
        <p:nvPicPr>
          <p:cNvPr id="4" name="Picture 3" descr="Chart, bar chart&#10;&#10;Description automatically generated">
            <a:extLst>
              <a:ext uri="{FF2B5EF4-FFF2-40B4-BE49-F238E27FC236}">
                <a16:creationId xmlns:a16="http://schemas.microsoft.com/office/drawing/2014/main" id="{6123D0B3-5085-1644-8C14-A6DC2DA8166B}"/>
              </a:ext>
            </a:extLst>
          </p:cNvPr>
          <p:cNvPicPr>
            <a:picLocks noChangeAspect="1"/>
          </p:cNvPicPr>
          <p:nvPr/>
        </p:nvPicPr>
        <p:blipFill>
          <a:blip r:embed="rId4"/>
          <a:stretch>
            <a:fillRect/>
          </a:stretch>
        </p:blipFill>
        <p:spPr>
          <a:xfrm>
            <a:off x="5278322" y="4363893"/>
            <a:ext cx="3103368" cy="241535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B6ACE277-17CD-6442-8713-1BEBE57679E8}"/>
              </a:ext>
            </a:extLst>
          </p:cNvPr>
          <p:cNvPicPr>
            <a:picLocks noChangeAspect="1"/>
          </p:cNvPicPr>
          <p:nvPr/>
        </p:nvPicPr>
        <p:blipFill>
          <a:blip r:embed="rId5"/>
          <a:stretch>
            <a:fillRect/>
          </a:stretch>
        </p:blipFill>
        <p:spPr>
          <a:xfrm>
            <a:off x="6853711" y="1498535"/>
            <a:ext cx="3055958" cy="2376321"/>
          </a:xfrm>
          <a:prstGeom prst="rect">
            <a:avLst/>
          </a:prstGeom>
        </p:spPr>
      </p:pic>
      <p:pic>
        <p:nvPicPr>
          <p:cNvPr id="10" name="Picture 9" descr="Chart, bar chart&#10;&#10;Description automatically generated">
            <a:extLst>
              <a:ext uri="{FF2B5EF4-FFF2-40B4-BE49-F238E27FC236}">
                <a16:creationId xmlns:a16="http://schemas.microsoft.com/office/drawing/2014/main" id="{EFDAB9AE-C259-1B4E-A978-3D470579633B}"/>
              </a:ext>
            </a:extLst>
          </p:cNvPr>
          <p:cNvPicPr>
            <a:picLocks noChangeAspect="1"/>
          </p:cNvPicPr>
          <p:nvPr/>
        </p:nvPicPr>
        <p:blipFill>
          <a:blip r:embed="rId6"/>
          <a:stretch>
            <a:fillRect/>
          </a:stretch>
        </p:blipFill>
        <p:spPr>
          <a:xfrm>
            <a:off x="8756256" y="4363893"/>
            <a:ext cx="3103367" cy="2376322"/>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71E8AEDB-C763-3B49-93A8-CB67F96FE182}"/>
              </a:ext>
            </a:extLst>
          </p:cNvPr>
          <p:cNvPicPr>
            <a:picLocks noChangeAspect="1"/>
          </p:cNvPicPr>
          <p:nvPr/>
        </p:nvPicPr>
        <p:blipFill>
          <a:blip r:embed="rId7"/>
          <a:stretch>
            <a:fillRect/>
          </a:stretch>
        </p:blipFill>
        <p:spPr>
          <a:xfrm>
            <a:off x="3451647" y="1480950"/>
            <a:ext cx="3118734" cy="2411493"/>
          </a:xfrm>
          <a:prstGeom prst="rect">
            <a:avLst/>
          </a:prstGeom>
        </p:spPr>
      </p:pic>
    </p:spTree>
    <p:extLst>
      <p:ext uri="{BB962C8B-B14F-4D97-AF65-F5344CB8AC3E}">
        <p14:creationId xmlns:p14="http://schemas.microsoft.com/office/powerpoint/2010/main" val="2907926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no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3567546" y="332786"/>
            <a:ext cx="4341043" cy="1754326"/>
          </a:xfrm>
          <a:prstGeom prst="rect">
            <a:avLst/>
          </a:prstGeom>
          <a:noFill/>
        </p:spPr>
        <p:txBody>
          <a:bodyPr wrap="square" lIns="91440" tIns="45720" rIns="91440" bIns="45720">
            <a:spAutoFit/>
          </a:bodyPr>
          <a:lstStyle/>
          <a:p>
            <a:pPr defTabSz="914400"/>
            <a:r>
              <a:rPr lang="en-US" sz="2400" dirty="0">
                <a:ln w="0"/>
                <a:solidFill>
                  <a:schemeClr val="tx1">
                    <a:lumMod val="75000"/>
                    <a:lumOff val="25000"/>
                  </a:schemeClr>
                </a:solidFill>
              </a:rPr>
              <a:t>Take a critical look at this chart. Notice anything?</a:t>
            </a:r>
          </a:p>
        </p:txBody>
      </p:sp>
    </p:spTree>
    <p:extLst>
      <p:ext uri="{BB962C8B-B14F-4D97-AF65-F5344CB8AC3E}">
        <p14:creationId xmlns:p14="http://schemas.microsoft.com/office/powerpoint/2010/main" val="1054977653"/>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924</TotalTime>
  <Words>2108</Words>
  <Application>Microsoft Macintosh PowerPoint</Application>
  <PresentationFormat>Widescreen</PresentationFormat>
  <Paragraphs>238</Paragraphs>
  <Slides>33</Slides>
  <Notes>25</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Corbel</vt:lpstr>
      <vt:lpstr>Gill Sans</vt:lpstr>
      <vt:lpstr>Wingdings</vt:lpstr>
      <vt:lpstr>Wingdings 2</vt:lpstr>
      <vt:lpstr>Frame</vt:lpstr>
      <vt:lpstr>Communicating with Data –Deceptive Visualizations &amp; Design Rules of Thumb</vt:lpstr>
      <vt:lpstr>Plan for Today</vt:lpstr>
      <vt:lpstr>Flashback</vt:lpstr>
      <vt:lpstr>How do we avoid bias &amp; trickery? </vt:lpstr>
      <vt:lpstr>How do we avoid bias &amp; trickery? </vt:lpstr>
      <vt:lpstr>How do we avoid bias &amp; trickery? </vt:lpstr>
      <vt:lpstr>How do we avoid bias &amp; trickery? </vt:lpstr>
      <vt:lpstr>How do we avoid bias &amp; trickery? </vt:lpstr>
      <vt:lpstr>Let’s practice</vt:lpstr>
      <vt:lpstr>Let’s practice</vt:lpstr>
      <vt:lpstr>Let’s practice</vt:lpstr>
      <vt:lpstr>Let’s practice</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Design Rules of Thumb</vt:lpstr>
      <vt:lpstr>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30</cp:revision>
  <dcterms:created xsi:type="dcterms:W3CDTF">2023-08-03T18:49:17Z</dcterms:created>
  <dcterms:modified xsi:type="dcterms:W3CDTF">2024-09-20T22:27:52Z</dcterms:modified>
</cp:coreProperties>
</file>